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349" r:id="rId3"/>
    <p:sldId id="345" r:id="rId4"/>
    <p:sldId id="313" r:id="rId5"/>
    <p:sldId id="314" r:id="rId6"/>
    <p:sldId id="315" r:id="rId7"/>
    <p:sldId id="316" r:id="rId8"/>
    <p:sldId id="280" r:id="rId9"/>
    <p:sldId id="307" r:id="rId10"/>
    <p:sldId id="308" r:id="rId11"/>
    <p:sldId id="306" r:id="rId12"/>
    <p:sldId id="309" r:id="rId13"/>
    <p:sldId id="310" r:id="rId14"/>
    <p:sldId id="311" r:id="rId15"/>
    <p:sldId id="312" r:id="rId16"/>
    <p:sldId id="317" r:id="rId17"/>
    <p:sldId id="318" r:id="rId18"/>
    <p:sldId id="322" r:id="rId19"/>
    <p:sldId id="323" r:id="rId20"/>
    <p:sldId id="324" r:id="rId21"/>
    <p:sldId id="350" r:id="rId22"/>
    <p:sldId id="325" r:id="rId23"/>
    <p:sldId id="327" r:id="rId24"/>
    <p:sldId id="328" r:id="rId25"/>
    <p:sldId id="329" r:id="rId26"/>
    <p:sldId id="348" r:id="rId27"/>
    <p:sldId id="330" r:id="rId28"/>
    <p:sldId id="346" r:id="rId29"/>
    <p:sldId id="331" r:id="rId30"/>
    <p:sldId id="347" r:id="rId31"/>
    <p:sldId id="332" r:id="rId32"/>
    <p:sldId id="333" r:id="rId33"/>
    <p:sldId id="334" r:id="rId34"/>
    <p:sldId id="335" r:id="rId35"/>
    <p:sldId id="320" r:id="rId36"/>
    <p:sldId id="321" r:id="rId37"/>
    <p:sldId id="281" r:id="rId38"/>
    <p:sldId id="282" r:id="rId39"/>
    <p:sldId id="283" r:id="rId40"/>
    <p:sldId id="284" r:id="rId41"/>
    <p:sldId id="285" r:id="rId42"/>
    <p:sldId id="288" r:id="rId43"/>
    <p:sldId id="289" r:id="rId44"/>
    <p:sldId id="302" r:id="rId45"/>
    <p:sldId id="290" r:id="rId46"/>
    <p:sldId id="303" r:id="rId47"/>
    <p:sldId id="304" r:id="rId48"/>
    <p:sldId id="305" r:id="rId49"/>
    <p:sldId id="291" r:id="rId50"/>
    <p:sldId id="336" r:id="rId51"/>
    <p:sldId id="337" r:id="rId52"/>
    <p:sldId id="338" r:id="rId53"/>
    <p:sldId id="339" r:id="rId54"/>
    <p:sldId id="341" r:id="rId55"/>
    <p:sldId id="342" r:id="rId56"/>
    <p:sldId id="343" r:id="rId57"/>
    <p:sldId id="340" r:id="rId58"/>
    <p:sldId id="292" r:id="rId59"/>
    <p:sldId id="293" r:id="rId60"/>
    <p:sldId id="294" r:id="rId61"/>
    <p:sldId id="295" r:id="rId62"/>
    <p:sldId id="296" r:id="rId63"/>
    <p:sldId id="297" r:id="rId64"/>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6" d="100"/>
          <a:sy n="86" d="100"/>
        </p:scale>
        <p:origin x="437"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O"/>
          </a:p>
        </p:txBody>
      </p:sp>
      <p:sp>
        <p:nvSpPr>
          <p:cNvPr id="4" name="Marcador de fecha 3"/>
          <p:cNvSpPr>
            <a:spLocks noGrp="1"/>
          </p:cNvSpPr>
          <p:nvPr>
            <p:ph type="dt" sz="half" idx="10"/>
          </p:nvPr>
        </p:nvSpPr>
        <p:spPr/>
        <p:txBody>
          <a:bodyPr/>
          <a:lstStyle/>
          <a:p>
            <a:fld id="{8C940B2F-D83E-4AE8-A4EA-24C5117A90CE}" type="datetimeFigureOut">
              <a:rPr lang="es-CO" smtClean="0"/>
              <a:t>02/02/2018</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A1E1E4B2-3A2F-4AD6-8434-DBF7C3E71365}" type="slidenum">
              <a:rPr lang="es-CO" smtClean="0"/>
              <a:t>‹Nº›</a:t>
            </a:fld>
            <a:endParaRPr lang="es-CO"/>
          </a:p>
        </p:txBody>
      </p:sp>
    </p:spTree>
    <p:extLst>
      <p:ext uri="{BB962C8B-B14F-4D97-AF65-F5344CB8AC3E}">
        <p14:creationId xmlns:p14="http://schemas.microsoft.com/office/powerpoint/2010/main" val="2489131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8C940B2F-D83E-4AE8-A4EA-24C5117A90CE}" type="datetimeFigureOut">
              <a:rPr lang="es-CO" smtClean="0"/>
              <a:t>02/02/2018</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A1E1E4B2-3A2F-4AD6-8434-DBF7C3E71365}" type="slidenum">
              <a:rPr lang="es-CO" smtClean="0"/>
              <a:t>‹Nº›</a:t>
            </a:fld>
            <a:endParaRPr lang="es-CO"/>
          </a:p>
        </p:txBody>
      </p:sp>
    </p:spTree>
    <p:extLst>
      <p:ext uri="{BB962C8B-B14F-4D97-AF65-F5344CB8AC3E}">
        <p14:creationId xmlns:p14="http://schemas.microsoft.com/office/powerpoint/2010/main" val="1900046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8C940B2F-D83E-4AE8-A4EA-24C5117A90CE}" type="datetimeFigureOut">
              <a:rPr lang="es-CO" smtClean="0"/>
              <a:t>02/02/2018</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A1E1E4B2-3A2F-4AD6-8434-DBF7C3E71365}" type="slidenum">
              <a:rPr lang="es-CO" smtClean="0"/>
              <a:t>‹Nº›</a:t>
            </a:fld>
            <a:endParaRPr lang="es-CO"/>
          </a:p>
        </p:txBody>
      </p:sp>
    </p:spTree>
    <p:extLst>
      <p:ext uri="{BB962C8B-B14F-4D97-AF65-F5344CB8AC3E}">
        <p14:creationId xmlns:p14="http://schemas.microsoft.com/office/powerpoint/2010/main" val="4241536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8C940B2F-D83E-4AE8-A4EA-24C5117A90CE}" type="datetimeFigureOut">
              <a:rPr lang="es-CO" smtClean="0"/>
              <a:t>02/02/2018</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A1E1E4B2-3A2F-4AD6-8434-DBF7C3E71365}" type="slidenum">
              <a:rPr lang="es-CO" smtClean="0"/>
              <a:t>‹Nº›</a:t>
            </a:fld>
            <a:endParaRPr lang="es-CO"/>
          </a:p>
        </p:txBody>
      </p:sp>
    </p:spTree>
    <p:extLst>
      <p:ext uri="{BB962C8B-B14F-4D97-AF65-F5344CB8AC3E}">
        <p14:creationId xmlns:p14="http://schemas.microsoft.com/office/powerpoint/2010/main" val="3529867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8C940B2F-D83E-4AE8-A4EA-24C5117A90CE}" type="datetimeFigureOut">
              <a:rPr lang="es-CO" smtClean="0"/>
              <a:t>02/02/2018</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A1E1E4B2-3A2F-4AD6-8434-DBF7C3E71365}" type="slidenum">
              <a:rPr lang="es-CO" smtClean="0"/>
              <a:t>‹Nº›</a:t>
            </a:fld>
            <a:endParaRPr lang="es-CO"/>
          </a:p>
        </p:txBody>
      </p:sp>
    </p:spTree>
    <p:extLst>
      <p:ext uri="{BB962C8B-B14F-4D97-AF65-F5344CB8AC3E}">
        <p14:creationId xmlns:p14="http://schemas.microsoft.com/office/powerpoint/2010/main" val="3603670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8C940B2F-D83E-4AE8-A4EA-24C5117A90CE}" type="datetimeFigureOut">
              <a:rPr lang="es-CO" smtClean="0"/>
              <a:t>02/02/2018</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A1E1E4B2-3A2F-4AD6-8434-DBF7C3E71365}" type="slidenum">
              <a:rPr lang="es-CO" smtClean="0"/>
              <a:t>‹Nº›</a:t>
            </a:fld>
            <a:endParaRPr lang="es-CO"/>
          </a:p>
        </p:txBody>
      </p:sp>
    </p:spTree>
    <p:extLst>
      <p:ext uri="{BB962C8B-B14F-4D97-AF65-F5344CB8AC3E}">
        <p14:creationId xmlns:p14="http://schemas.microsoft.com/office/powerpoint/2010/main" val="2804785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8C940B2F-D83E-4AE8-A4EA-24C5117A90CE}" type="datetimeFigureOut">
              <a:rPr lang="es-CO" smtClean="0"/>
              <a:t>02/02/2018</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A1E1E4B2-3A2F-4AD6-8434-DBF7C3E71365}" type="slidenum">
              <a:rPr lang="es-CO" smtClean="0"/>
              <a:t>‹Nº›</a:t>
            </a:fld>
            <a:endParaRPr lang="es-CO"/>
          </a:p>
        </p:txBody>
      </p:sp>
    </p:spTree>
    <p:extLst>
      <p:ext uri="{BB962C8B-B14F-4D97-AF65-F5344CB8AC3E}">
        <p14:creationId xmlns:p14="http://schemas.microsoft.com/office/powerpoint/2010/main" val="3121998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8C940B2F-D83E-4AE8-A4EA-24C5117A90CE}" type="datetimeFigureOut">
              <a:rPr lang="es-CO" smtClean="0"/>
              <a:t>02/02/2018</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A1E1E4B2-3A2F-4AD6-8434-DBF7C3E71365}" type="slidenum">
              <a:rPr lang="es-CO" smtClean="0"/>
              <a:t>‹Nº›</a:t>
            </a:fld>
            <a:endParaRPr lang="es-CO"/>
          </a:p>
        </p:txBody>
      </p:sp>
    </p:spTree>
    <p:extLst>
      <p:ext uri="{BB962C8B-B14F-4D97-AF65-F5344CB8AC3E}">
        <p14:creationId xmlns:p14="http://schemas.microsoft.com/office/powerpoint/2010/main" val="2399345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C940B2F-D83E-4AE8-A4EA-24C5117A90CE}" type="datetimeFigureOut">
              <a:rPr lang="es-CO" smtClean="0"/>
              <a:t>02/02/2018</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A1E1E4B2-3A2F-4AD6-8434-DBF7C3E71365}" type="slidenum">
              <a:rPr lang="es-CO" smtClean="0"/>
              <a:t>‹Nº›</a:t>
            </a:fld>
            <a:endParaRPr lang="es-CO"/>
          </a:p>
        </p:txBody>
      </p:sp>
    </p:spTree>
    <p:extLst>
      <p:ext uri="{BB962C8B-B14F-4D97-AF65-F5344CB8AC3E}">
        <p14:creationId xmlns:p14="http://schemas.microsoft.com/office/powerpoint/2010/main" val="1702575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C940B2F-D83E-4AE8-A4EA-24C5117A90CE}" type="datetimeFigureOut">
              <a:rPr lang="es-CO" smtClean="0"/>
              <a:t>02/02/2018</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A1E1E4B2-3A2F-4AD6-8434-DBF7C3E71365}" type="slidenum">
              <a:rPr lang="es-CO" smtClean="0"/>
              <a:t>‹Nº›</a:t>
            </a:fld>
            <a:endParaRPr lang="es-CO"/>
          </a:p>
        </p:txBody>
      </p:sp>
    </p:spTree>
    <p:extLst>
      <p:ext uri="{BB962C8B-B14F-4D97-AF65-F5344CB8AC3E}">
        <p14:creationId xmlns:p14="http://schemas.microsoft.com/office/powerpoint/2010/main" val="3362573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8C940B2F-D83E-4AE8-A4EA-24C5117A90CE}" type="datetimeFigureOut">
              <a:rPr lang="es-CO" smtClean="0"/>
              <a:t>02/02/2018</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A1E1E4B2-3A2F-4AD6-8434-DBF7C3E71365}" type="slidenum">
              <a:rPr lang="es-CO" smtClean="0"/>
              <a:t>‹Nº›</a:t>
            </a:fld>
            <a:endParaRPr lang="es-CO"/>
          </a:p>
        </p:txBody>
      </p:sp>
    </p:spTree>
    <p:extLst>
      <p:ext uri="{BB962C8B-B14F-4D97-AF65-F5344CB8AC3E}">
        <p14:creationId xmlns:p14="http://schemas.microsoft.com/office/powerpoint/2010/main" val="10140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940B2F-D83E-4AE8-A4EA-24C5117A90CE}" type="datetimeFigureOut">
              <a:rPr lang="es-CO" smtClean="0"/>
              <a:t>02/02/2018</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E1E4B2-3A2F-4AD6-8434-DBF7C3E71365}" type="slidenum">
              <a:rPr lang="es-CO" smtClean="0"/>
              <a:t>‹Nº›</a:t>
            </a:fld>
            <a:endParaRPr lang="es-CO"/>
          </a:p>
        </p:txBody>
      </p:sp>
    </p:spTree>
    <p:extLst>
      <p:ext uri="{BB962C8B-B14F-4D97-AF65-F5344CB8AC3E}">
        <p14:creationId xmlns:p14="http://schemas.microsoft.com/office/powerpoint/2010/main" val="2281176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00249" y="2416778"/>
            <a:ext cx="9144000" cy="2357107"/>
          </a:xfrm>
        </p:spPr>
        <p:txBody>
          <a:bodyPr>
            <a:normAutofit fontScale="90000"/>
          </a:bodyPr>
          <a:lstStyle/>
          <a:p>
            <a:r>
              <a:rPr lang="es-CO" sz="4000"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EVALUACION DEL DESEMPEÑO</a:t>
            </a:r>
            <a:br>
              <a:rPr lang="es-CO" sz="4000"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s-CO" sz="40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es-CO" sz="40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s-CO" sz="4000"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LABORAL</a:t>
            </a:r>
            <a:br>
              <a:rPr lang="es-CO" sz="4000"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es-CO" sz="40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r>
            <a:br>
              <a:rPr lang="es-CO" sz="40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endParaRPr lang="es-CO" sz="40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54233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O" sz="28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EVALUACIÓN DEL DESEMPEÑO LABORAL</a:t>
            </a:r>
            <a:endParaRPr lang="es-CO" sz="2800" dirty="0"/>
          </a:p>
        </p:txBody>
      </p:sp>
      <p:sp>
        <p:nvSpPr>
          <p:cNvPr id="3" name="Marcador de contenido 2"/>
          <p:cNvSpPr>
            <a:spLocks noGrp="1"/>
          </p:cNvSpPr>
          <p:nvPr>
            <p:ph idx="1"/>
          </p:nvPr>
        </p:nvSpPr>
        <p:spPr/>
        <p:txBody>
          <a:bodyPr>
            <a:normAutofit/>
          </a:bodyPr>
          <a:lstStyle/>
          <a:p>
            <a:pPr marL="0" indent="0" algn="just">
              <a:buNone/>
            </a:pPr>
            <a:r>
              <a:rPr lang="es-CO" sz="3200" dirty="0">
                <a:latin typeface="Arial" panose="020B0604020202020204" pitchFamily="34" charset="0"/>
                <a:cs typeface="Arial" panose="020B0604020202020204" pitchFamily="34" charset="0"/>
              </a:rPr>
              <a:t>Las evaluaciones del desempeño laboral deben ser objetivas, imparciales y fundadas en principios de equidad, para lo cual deben tenerse en cuenta tanto las actuaciones positivas como las negativas, referidas a hechos concretos y a comportamientos demostrados por el empleado durante el periodo evaluado y apreciado dentro de las circunstancias en que el empleado desempeña sus funciones.</a:t>
            </a:r>
          </a:p>
          <a:p>
            <a:pPr marL="0" indent="0" algn="just">
              <a:buNone/>
            </a:pPr>
            <a:endParaRPr lang="es-CO"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0048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vert="horz" lIns="91440" tIns="45720" rIns="91440" bIns="45720" rtlCol="0" anchor="ctr">
            <a:noAutofit/>
          </a:bodyPr>
          <a:lstStyle/>
          <a:p>
            <a:pPr algn="ctr"/>
            <a:r>
              <a:rPr lang="es-CO" sz="2800"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PRINCIPIOS QUE ORIENTAN LA PERMANENCIA EN EL SERVICIO:</a:t>
            </a:r>
            <a:br>
              <a:rPr lang="es-CO" sz="2800"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endParaRPr lang="es-CO" sz="28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Autofit/>
          </a:bodyPr>
          <a:lstStyle/>
          <a:p>
            <a:pPr marL="0" indent="0" algn="just">
              <a:buNone/>
            </a:pPr>
            <a:r>
              <a:rPr lang="es-CO" sz="2000" b="1" dirty="0" smtClean="0">
                <a:latin typeface="Arial" panose="020B0604020202020204" pitchFamily="34" charset="0"/>
                <a:cs typeface="Arial" panose="020B0604020202020204" pitchFamily="34" charset="0"/>
              </a:rPr>
              <a:t>Mérito</a:t>
            </a:r>
            <a:r>
              <a:rPr lang="es-CO" sz="2000" b="1" dirty="0">
                <a:latin typeface="Arial" panose="020B0604020202020204" pitchFamily="34" charset="0"/>
                <a:cs typeface="Arial" panose="020B0604020202020204" pitchFamily="34" charset="0"/>
              </a:rPr>
              <a:t>: </a:t>
            </a:r>
            <a:r>
              <a:rPr lang="es-CO" sz="2000" dirty="0">
                <a:latin typeface="Arial" panose="020B0604020202020204" pitchFamily="34" charset="0"/>
                <a:cs typeface="Arial" panose="020B0604020202020204" pitchFamily="34" charset="0"/>
              </a:rPr>
              <a:t>Principio según el cual la permanencia en los cargos de carrera administrativa exige la calificación satisfactoria en el desempeño del empleo, el logro de resultados y realizaciones en el desarrollo y ejercicio de la función pública y la adquisición de las nuevas competencias que demande el ejercicio de la misma.</a:t>
            </a:r>
          </a:p>
          <a:p>
            <a:pPr marL="0" indent="0" algn="just">
              <a:buNone/>
            </a:pPr>
            <a:r>
              <a:rPr lang="es-CO" sz="2000" b="1" dirty="0" smtClean="0">
                <a:latin typeface="Arial" panose="020B0604020202020204" pitchFamily="34" charset="0"/>
                <a:cs typeface="Arial" panose="020B0604020202020204" pitchFamily="34" charset="0"/>
              </a:rPr>
              <a:t>Cumplimiento</a:t>
            </a:r>
            <a:r>
              <a:rPr lang="es-CO" sz="2000" b="1" dirty="0">
                <a:latin typeface="Arial" panose="020B0604020202020204" pitchFamily="34" charset="0"/>
                <a:cs typeface="Arial" panose="020B0604020202020204" pitchFamily="34" charset="0"/>
              </a:rPr>
              <a:t>: </a:t>
            </a:r>
            <a:r>
              <a:rPr lang="es-CO" sz="2000" dirty="0">
                <a:latin typeface="Arial" panose="020B0604020202020204" pitchFamily="34" charset="0"/>
                <a:cs typeface="Arial" panose="020B0604020202020204" pitchFamily="34" charset="0"/>
              </a:rPr>
              <a:t>Todos los empleados deberán cumplir cabalmente las normas que regulan la función pública y las funciones asignadas al empleo.</a:t>
            </a:r>
          </a:p>
          <a:p>
            <a:pPr marL="0" indent="0" algn="just">
              <a:buNone/>
            </a:pPr>
            <a:r>
              <a:rPr lang="es-CO" sz="2000" b="1" dirty="0" smtClean="0">
                <a:latin typeface="Arial" panose="020B0604020202020204" pitchFamily="34" charset="0"/>
                <a:cs typeface="Arial" panose="020B0604020202020204" pitchFamily="34" charset="0"/>
              </a:rPr>
              <a:t>Evaluación</a:t>
            </a:r>
            <a:r>
              <a:rPr lang="es-CO" sz="2000" b="1" dirty="0">
                <a:latin typeface="Arial" panose="020B0604020202020204" pitchFamily="34" charset="0"/>
                <a:cs typeface="Arial" panose="020B0604020202020204" pitchFamily="34" charset="0"/>
              </a:rPr>
              <a:t>: </a:t>
            </a:r>
            <a:r>
              <a:rPr lang="es-CO" sz="2000" dirty="0">
                <a:latin typeface="Arial" panose="020B0604020202020204" pitchFamily="34" charset="0"/>
                <a:cs typeface="Arial" panose="020B0604020202020204" pitchFamily="34" charset="0"/>
              </a:rPr>
              <a:t>La permanencia en los cargos exige que el empleado público de carrera administrativa se someta y colabore activamente en el proceso de evaluación personal e institucional, de conformidad con los criterios definidos por la entidad o autoridad competente.</a:t>
            </a:r>
          </a:p>
          <a:p>
            <a:pPr marL="0" indent="0" algn="just">
              <a:buNone/>
            </a:pPr>
            <a:r>
              <a:rPr lang="es-CO" sz="2000" b="1" dirty="0" smtClean="0">
                <a:latin typeface="Arial" panose="020B0604020202020204" pitchFamily="34" charset="0"/>
                <a:cs typeface="Arial" panose="020B0604020202020204" pitchFamily="34" charset="0"/>
              </a:rPr>
              <a:t>Promoción </a:t>
            </a:r>
            <a:r>
              <a:rPr lang="es-CO" sz="2000" b="1" dirty="0">
                <a:latin typeface="Arial" panose="020B0604020202020204" pitchFamily="34" charset="0"/>
                <a:cs typeface="Arial" panose="020B0604020202020204" pitchFamily="34" charset="0"/>
              </a:rPr>
              <a:t>de lo público: </a:t>
            </a:r>
            <a:r>
              <a:rPr lang="es-CO" sz="2000" dirty="0">
                <a:latin typeface="Arial" panose="020B0604020202020204" pitchFamily="34" charset="0"/>
                <a:cs typeface="Arial" panose="020B0604020202020204" pitchFamily="34" charset="0"/>
              </a:rPr>
              <a:t>Es tarea de cada empleado la búsqueda de un ambiente colaborativo y de trabajo en equipo y de defensa permanente del interés público en cada una de sus actuaciones y las de la administración pública. Cada empleado asume un compromiso con la protección de los derechos, los intereses legales y la libertad de los ciudadanos.</a:t>
            </a:r>
          </a:p>
          <a:p>
            <a:pPr marL="0" indent="0" algn="just">
              <a:buNone/>
            </a:pPr>
            <a:endParaRPr lang="es-CO"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38392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FINALIDAD</a:t>
            </a:r>
            <a:endParaRPr lang="es-CO" dirty="0">
              <a:effectLst>
                <a:outerShdw blurRad="38100" dist="38100" dir="2700000" algn="tl">
                  <a:srgbClr val="000000">
                    <a:alpha val="43137"/>
                  </a:srgbClr>
                </a:outerShdw>
              </a:effectLst>
            </a:endParaRPr>
          </a:p>
        </p:txBody>
      </p:sp>
      <p:sp>
        <p:nvSpPr>
          <p:cNvPr id="3" name="Marcador de contenido 2"/>
          <p:cNvSpPr>
            <a:spLocks noGrp="1"/>
          </p:cNvSpPr>
          <p:nvPr>
            <p:ph idx="1"/>
          </p:nvPr>
        </p:nvSpPr>
        <p:spPr/>
        <p:txBody>
          <a:bodyPr/>
          <a:lstStyle/>
          <a:p>
            <a:pPr marL="0" indent="0" algn="just">
              <a:buNone/>
            </a:pPr>
            <a:endParaRPr lang="es-CO" dirty="0"/>
          </a:p>
          <a:p>
            <a:pPr marL="0" indent="0" algn="just">
              <a:buNone/>
            </a:pPr>
            <a:r>
              <a:rPr lang="es-CO" dirty="0" smtClean="0"/>
              <a:t>Mediante </a:t>
            </a:r>
            <a:r>
              <a:rPr lang="es-CO" dirty="0"/>
              <a:t>esta herramienta de gestión las entidades cuyas carreras administrativas sean administradas y vigiladas por la Comisión Nacional del Servicio Civil, podrán verificar el cumplimiento de los compromisos de los empleados y si estos han contribuido con el cumplimiento de las metas institucionales, aportando a la adecuada y eficaz generación o prestación de los bienes y servicios a cargo y coadyuvado en el desarrollo de la gestión del talento humano.</a:t>
            </a:r>
          </a:p>
        </p:txBody>
      </p:sp>
    </p:spTree>
    <p:extLst>
      <p:ext uri="{BB962C8B-B14F-4D97-AF65-F5344CB8AC3E}">
        <p14:creationId xmlns:p14="http://schemas.microsoft.com/office/powerpoint/2010/main" val="21208473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vert="horz" lIns="91440" tIns="45720" rIns="91440" bIns="45720" rtlCol="0" anchor="ctr">
            <a:normAutofit/>
          </a:bodyPr>
          <a:lstStyle/>
          <a:p>
            <a:pPr algn="ctr"/>
            <a:r>
              <a:rPr lang="es-CO"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DEFINICIÓN DEL SISTEMA TIPO</a:t>
            </a:r>
            <a:endParaRPr lang="es-CO"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lstStyle/>
          <a:p>
            <a:pPr marL="0" indent="0" algn="just">
              <a:buNone/>
            </a:pPr>
            <a:endParaRPr lang="es-CO" dirty="0" smtClean="0"/>
          </a:p>
          <a:p>
            <a:pPr marL="0" indent="0" algn="just">
              <a:buNone/>
            </a:pPr>
            <a:endParaRPr lang="es-CO" dirty="0" smtClean="0"/>
          </a:p>
          <a:p>
            <a:pPr marL="0" indent="0" algn="just">
              <a:buNone/>
            </a:pPr>
            <a:r>
              <a:rPr lang="es-CO" dirty="0" smtClean="0"/>
              <a:t>El </a:t>
            </a:r>
            <a:r>
              <a:rPr lang="es-CO" dirty="0"/>
              <a:t>sistema tipo de evaluación del desempeño laboral se define como una herramienta de gestión que contiene metodologías, procedimientos e instrumentos para la aplicación de las normas sobre evaluación del desempeño laboral</a:t>
            </a:r>
            <a:r>
              <a:rPr lang="es-CO" dirty="0" smtClean="0"/>
              <a:t>. (Acuerdo 565 de 2016)</a:t>
            </a:r>
            <a:endParaRPr lang="es-CO" dirty="0"/>
          </a:p>
        </p:txBody>
      </p:sp>
    </p:spTree>
    <p:extLst>
      <p:ext uri="{BB962C8B-B14F-4D97-AF65-F5344CB8AC3E}">
        <p14:creationId xmlns:p14="http://schemas.microsoft.com/office/powerpoint/2010/main" val="40703172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ÁMBITO</a:t>
            </a:r>
            <a:r>
              <a:rPr lang="es-CO" b="1" dirty="0" smtClean="0"/>
              <a:t> </a:t>
            </a:r>
            <a:r>
              <a:rPr lang="es-CO"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 </a:t>
            </a:r>
            <a:r>
              <a:rPr lang="es-CO"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APLICACIÓN</a:t>
            </a:r>
            <a:endParaRPr lang="es-CO"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fontScale="92500" lnSpcReduction="10000"/>
          </a:bodyPr>
          <a:lstStyle/>
          <a:p>
            <a:pPr marL="0" indent="0" algn="just">
              <a:buNone/>
            </a:pPr>
            <a:r>
              <a:rPr lang="es-CO" dirty="0" smtClean="0"/>
              <a:t>El </a:t>
            </a:r>
            <a:r>
              <a:rPr lang="es-CO" dirty="0"/>
              <a:t>sistema tipo de evaluación del desempeño laboral se aplicará en</a:t>
            </a:r>
            <a:r>
              <a:rPr lang="es-CO" dirty="0" smtClean="0"/>
              <a:t>:</a:t>
            </a:r>
          </a:p>
          <a:p>
            <a:pPr marL="0" indent="0" algn="just">
              <a:buNone/>
            </a:pPr>
            <a:endParaRPr lang="es-CO" dirty="0"/>
          </a:p>
          <a:p>
            <a:pPr marL="514350" indent="-514350" algn="just">
              <a:buAutoNum type="arabicPeriod"/>
            </a:pPr>
            <a:r>
              <a:rPr lang="es-CO" dirty="0" smtClean="0"/>
              <a:t>Las </a:t>
            </a:r>
            <a:r>
              <a:rPr lang="es-CO" dirty="0"/>
              <a:t>entidades públicas que se rigen por la Ley 909 de 2004 que no hayan adoptado su sistema propio de evaluación del desempeño laboral</a:t>
            </a:r>
            <a:r>
              <a:rPr lang="es-CO" dirty="0" smtClean="0"/>
              <a:t>.</a:t>
            </a:r>
          </a:p>
          <a:p>
            <a:pPr marL="0" indent="0" algn="just">
              <a:buNone/>
            </a:pPr>
            <a:endParaRPr lang="es-CO" dirty="0"/>
          </a:p>
          <a:p>
            <a:pPr marL="0" indent="0" algn="just">
              <a:buNone/>
            </a:pPr>
            <a:r>
              <a:rPr lang="es-CO" dirty="0"/>
              <a:t>2. Las entidades que cuentan con sistemas de carrera específicos o </a:t>
            </a:r>
            <a:r>
              <a:rPr lang="es-CO" dirty="0" smtClean="0"/>
              <a:t>especiales </a:t>
            </a:r>
            <a:r>
              <a:rPr lang="es-CO" dirty="0"/>
              <a:t>de origen legal, mientras desarrollan sus propios sistemas, adoptarán y aplicarán el sistema tipo de evaluación del desempeño laboral de que trata este acuerdo, adaptándolo a las condiciones especiales que les señale la ley o el reglamento, entre otras, el periodo de prueba, el periodo de evaluación ordinaria y los recursos procedentes.</a:t>
            </a:r>
          </a:p>
        </p:txBody>
      </p:sp>
    </p:spTree>
    <p:extLst>
      <p:ext uri="{BB962C8B-B14F-4D97-AF65-F5344CB8AC3E}">
        <p14:creationId xmlns:p14="http://schemas.microsoft.com/office/powerpoint/2010/main" val="20371854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vert="horz" lIns="91440" tIns="45720" rIns="91440" bIns="45720" rtlCol="0" anchor="ctr">
            <a:normAutofit/>
          </a:bodyPr>
          <a:lstStyle/>
          <a:p>
            <a:pPr algn="ctr"/>
            <a:r>
              <a:rPr lang="es-CO" sz="3200"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ENTIDADES CON SISTEMAS </a:t>
            </a:r>
            <a:r>
              <a:rPr lang="es-CO" sz="32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 CARRERA ESPECÍFICOS O ESPECIALES</a:t>
            </a:r>
          </a:p>
        </p:txBody>
      </p:sp>
      <p:grpSp>
        <p:nvGrpSpPr>
          <p:cNvPr id="4" name="Group 7"/>
          <p:cNvGrpSpPr>
            <a:grpSpLocks/>
          </p:cNvGrpSpPr>
          <p:nvPr/>
        </p:nvGrpSpPr>
        <p:grpSpPr bwMode="auto">
          <a:xfrm>
            <a:off x="737788" y="1635125"/>
            <a:ext cx="10744200" cy="4821238"/>
            <a:chOff x="384" y="1030"/>
            <a:chExt cx="5088" cy="3037"/>
          </a:xfrm>
        </p:grpSpPr>
        <p:sp>
          <p:nvSpPr>
            <p:cNvPr id="5" name="Rectangle 8"/>
            <p:cNvSpPr>
              <a:spLocks noChangeArrowheads="1"/>
            </p:cNvSpPr>
            <p:nvPr/>
          </p:nvSpPr>
          <p:spPr bwMode="auto">
            <a:xfrm>
              <a:off x="2748" y="1446"/>
              <a:ext cx="2724" cy="2621"/>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193675" indent="-193675">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eaLnBrk="1" hangingPunct="1"/>
              <a:r>
                <a:rPr lang="es-MX" sz="1800" b="1">
                  <a:latin typeface="Arial" panose="020B0604020202020204" pitchFamily="34" charset="0"/>
                  <a:cs typeface="Times New Roman" panose="02020603050405020304" pitchFamily="18" charset="0"/>
                </a:rPr>
                <a:t>Fuerzas Militares y Policía Nacional</a:t>
              </a:r>
            </a:p>
            <a:p>
              <a:pPr eaLnBrk="1" hangingPunct="1"/>
              <a:r>
                <a:rPr lang="es-CO" sz="1800" b="1">
                  <a:latin typeface="Arial" panose="020B0604020202020204" pitchFamily="34" charset="0"/>
                  <a:cs typeface="Times New Roman" panose="02020603050405020304" pitchFamily="18" charset="0"/>
                </a:rPr>
                <a:t>Diplomática y </a:t>
              </a:r>
              <a:r>
                <a:rPr lang="es-MX" sz="1800" b="1">
                  <a:latin typeface="Arial" panose="020B0604020202020204" pitchFamily="34" charset="0"/>
                  <a:cs typeface="Times New Roman" panose="02020603050405020304" pitchFamily="18" charset="0"/>
                </a:rPr>
                <a:t>C</a:t>
              </a:r>
              <a:r>
                <a:rPr lang="es-CO" sz="1800" b="1">
                  <a:latin typeface="Arial" panose="020B0604020202020204" pitchFamily="34" charset="0"/>
                  <a:cs typeface="Times New Roman" panose="02020603050405020304" pitchFamily="18" charset="0"/>
                </a:rPr>
                <a:t>onsular</a:t>
              </a:r>
            </a:p>
            <a:p>
              <a:pPr eaLnBrk="1" hangingPunct="1"/>
              <a:r>
                <a:rPr lang="es-CO" sz="1800" b="1">
                  <a:latin typeface="Arial" panose="020B0604020202020204" pitchFamily="34" charset="0"/>
                  <a:cs typeface="Times New Roman" panose="02020603050405020304" pitchFamily="18" charset="0"/>
                </a:rPr>
                <a:t>Personal Docente</a:t>
              </a:r>
            </a:p>
            <a:p>
              <a:pPr eaLnBrk="1" hangingPunct="1"/>
              <a:r>
                <a:rPr lang="es-CO" sz="1800" b="1">
                  <a:latin typeface="Arial" panose="020B0604020202020204" pitchFamily="34" charset="0"/>
                  <a:cs typeface="Times New Roman" panose="02020603050405020304" pitchFamily="18" charset="0"/>
                </a:rPr>
                <a:t>Contraloría General de la República y Contralorías Territoriales</a:t>
              </a:r>
            </a:p>
            <a:p>
              <a:pPr eaLnBrk="1" hangingPunct="1"/>
              <a:r>
                <a:rPr lang="es-CO" sz="1800" b="1">
                  <a:latin typeface="Arial" panose="020B0604020202020204" pitchFamily="34" charset="0"/>
                  <a:cs typeface="Times New Roman" panose="02020603050405020304" pitchFamily="18" charset="0"/>
                </a:rPr>
                <a:t>Fiscalía General de la Nación</a:t>
              </a:r>
            </a:p>
            <a:p>
              <a:pPr eaLnBrk="1" hangingPunct="1"/>
              <a:r>
                <a:rPr lang="es-CO" sz="1800" b="1">
                  <a:latin typeface="Arial" panose="020B0604020202020204" pitchFamily="34" charset="0"/>
                  <a:cs typeface="Times New Roman" panose="02020603050405020304" pitchFamily="18" charset="0"/>
                </a:rPr>
                <a:t>Rama Judicial </a:t>
              </a:r>
              <a:endParaRPr lang="es-MX" sz="1800" b="1">
                <a:latin typeface="Arial" panose="020B0604020202020204" pitchFamily="34" charset="0"/>
                <a:cs typeface="Times New Roman" panose="02020603050405020304" pitchFamily="18" charset="0"/>
              </a:endParaRPr>
            </a:p>
            <a:p>
              <a:pPr eaLnBrk="1" hangingPunct="1"/>
              <a:r>
                <a:rPr lang="es-MX" sz="1800" b="1">
                  <a:latin typeface="Arial" panose="020B0604020202020204" pitchFamily="34" charset="0"/>
                  <a:cs typeface="Times New Roman" panose="02020603050405020304" pitchFamily="18" charset="0"/>
                </a:rPr>
                <a:t>Personal</a:t>
              </a:r>
              <a:r>
                <a:rPr lang="es-CO" sz="1800" b="1">
                  <a:latin typeface="Arial" panose="020B0604020202020204" pitchFamily="34" charset="0"/>
                  <a:cs typeface="Times New Roman" panose="02020603050405020304" pitchFamily="18" charset="0"/>
                </a:rPr>
                <a:t>  de carrera del Congreso de la República</a:t>
              </a:r>
              <a:r>
                <a:rPr lang="es-CO" sz="1800" b="1">
                  <a:latin typeface="Arial" panose="020B0604020202020204" pitchFamily="34" charset="0"/>
                </a:rPr>
                <a:t> </a:t>
              </a:r>
            </a:p>
            <a:p>
              <a:pPr eaLnBrk="1" hangingPunct="1"/>
              <a:r>
                <a:rPr lang="es-CO" sz="1800" b="1">
                  <a:latin typeface="Arial" panose="020B0604020202020204" pitchFamily="34" charset="0"/>
                </a:rPr>
                <a:t>Procuraduría General de la Nación y Defensoría del Pueblo</a:t>
              </a:r>
            </a:p>
            <a:p>
              <a:pPr eaLnBrk="1" hangingPunct="1"/>
              <a:r>
                <a:rPr lang="es-CO" sz="1800" b="1">
                  <a:latin typeface="Arial" panose="020B0604020202020204" pitchFamily="34" charset="0"/>
                </a:rPr>
                <a:t>Registraduría</a:t>
              </a:r>
              <a:endParaRPr lang="es-MX" sz="1800" b="1">
                <a:latin typeface="Arial" panose="020B0604020202020204" pitchFamily="34" charset="0"/>
              </a:endParaRPr>
            </a:p>
            <a:p>
              <a:pPr eaLnBrk="1" hangingPunct="1"/>
              <a:r>
                <a:rPr lang="es-CO" sz="1800" b="1">
                  <a:latin typeface="Arial" panose="020B0604020202020204" pitchFamily="34" charset="0"/>
                  <a:cs typeface="Times New Roman" panose="02020603050405020304" pitchFamily="18" charset="0"/>
                </a:rPr>
                <a:t>Entes Universitarios autónomos.</a:t>
              </a:r>
              <a:endParaRPr lang="es-CO" sz="1800" b="1">
                <a:latin typeface="Arial" panose="020B0604020202020204" pitchFamily="34" charset="0"/>
              </a:endParaRPr>
            </a:p>
          </p:txBody>
        </p:sp>
        <p:sp>
          <p:nvSpPr>
            <p:cNvPr id="6" name="Rectangle 9"/>
            <p:cNvSpPr>
              <a:spLocks noChangeArrowheads="1"/>
            </p:cNvSpPr>
            <p:nvPr/>
          </p:nvSpPr>
          <p:spPr bwMode="auto">
            <a:xfrm>
              <a:off x="384" y="1446"/>
              <a:ext cx="2364" cy="2621"/>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193675" indent="-193675">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marL="0" indent="0" eaLnBrk="1" hangingPunct="1">
                <a:buNone/>
              </a:pPr>
              <a:endParaRPr lang="es-CO" sz="1800" b="1" dirty="0">
                <a:latin typeface="Arial" panose="020B0604020202020204" pitchFamily="34" charset="0"/>
                <a:cs typeface="Arial" panose="020B0604020202020204" pitchFamily="34" charset="0"/>
              </a:endParaRPr>
            </a:p>
            <a:p>
              <a:pPr eaLnBrk="1" hangingPunct="1"/>
              <a:r>
                <a:rPr lang="es-CO" sz="1800" b="1" dirty="0">
                  <a:latin typeface="Arial" panose="020B0604020202020204" pitchFamily="34" charset="0"/>
                  <a:cs typeface="Arial" panose="020B0604020202020204" pitchFamily="34" charset="0"/>
                </a:rPr>
                <a:t>INPEC</a:t>
              </a:r>
            </a:p>
            <a:p>
              <a:pPr eaLnBrk="1" hangingPunct="1"/>
              <a:r>
                <a:rPr lang="es-CO" sz="1800" b="1" dirty="0">
                  <a:latin typeface="Arial" panose="020B0604020202020204" pitchFamily="34" charset="0"/>
                  <a:cs typeface="Arial" panose="020B0604020202020204" pitchFamily="34" charset="0"/>
                </a:rPr>
                <a:t>DIAN</a:t>
              </a:r>
            </a:p>
            <a:p>
              <a:pPr eaLnBrk="1" hangingPunct="1"/>
              <a:r>
                <a:rPr lang="es-MX" sz="1800" b="1" dirty="0">
                  <a:latin typeface="Arial" panose="020B0604020202020204" pitchFamily="34" charset="0"/>
                  <a:cs typeface="Arial" panose="020B0604020202020204" pitchFamily="34" charset="0"/>
                </a:rPr>
                <a:t>Personal </a:t>
              </a:r>
              <a:r>
                <a:rPr lang="es-CO" sz="1800" b="1" dirty="0">
                  <a:latin typeface="Arial" panose="020B0604020202020204" pitchFamily="34" charset="0"/>
                  <a:cs typeface="Arial" panose="020B0604020202020204" pitchFamily="34" charset="0"/>
                </a:rPr>
                <a:t>científico y tecnológico</a:t>
              </a:r>
              <a:r>
                <a:rPr lang="es-MX" sz="1800" b="1" dirty="0">
                  <a:latin typeface="Arial" panose="020B0604020202020204" pitchFamily="34" charset="0"/>
                  <a:cs typeface="Arial" panose="020B0604020202020204" pitchFamily="34" charset="0"/>
                </a:rPr>
                <a:t> del </a:t>
              </a:r>
              <a:r>
                <a:rPr lang="es-CO" sz="1800" b="1" dirty="0">
                  <a:latin typeface="Arial" panose="020B0604020202020204" pitchFamily="34" charset="0"/>
                  <a:cs typeface="Arial" panose="020B0604020202020204" pitchFamily="34" charset="0"/>
                </a:rPr>
                <a:t>Sistema Nacional de Ciencia y Tecnología</a:t>
              </a:r>
            </a:p>
            <a:p>
              <a:pPr eaLnBrk="1" hangingPunct="1"/>
              <a:r>
                <a:rPr lang="es-CO" sz="1800" b="1" dirty="0">
                  <a:latin typeface="Arial" panose="020B0604020202020204" pitchFamily="34" charset="0"/>
                  <a:cs typeface="Arial" panose="020B0604020202020204" pitchFamily="34" charset="0"/>
                </a:rPr>
                <a:t>Superintendencias</a:t>
              </a:r>
            </a:p>
            <a:p>
              <a:pPr eaLnBrk="1" hangingPunct="1"/>
              <a:r>
                <a:rPr lang="es-CO" sz="1800" b="1" dirty="0">
                  <a:latin typeface="Arial" panose="020B0604020202020204" pitchFamily="34" charset="0"/>
                  <a:cs typeface="Arial" panose="020B0604020202020204" pitchFamily="34" charset="0"/>
                </a:rPr>
                <a:t>Departamento Administrativo de la Presidencia de la República</a:t>
              </a:r>
            </a:p>
            <a:p>
              <a:pPr eaLnBrk="1" hangingPunct="1"/>
              <a:r>
                <a:rPr lang="es-CO" sz="1800" b="1" dirty="0">
                  <a:latin typeface="Arial" panose="020B0604020202020204" pitchFamily="34" charset="0"/>
                  <a:cs typeface="Arial" panose="020B0604020202020204" pitchFamily="34" charset="0"/>
                </a:rPr>
                <a:t>Aeronáutica </a:t>
              </a:r>
              <a:r>
                <a:rPr lang="es-MX" sz="1800" b="1" dirty="0">
                  <a:latin typeface="Arial" panose="020B0604020202020204" pitchFamily="34" charset="0"/>
                  <a:cs typeface="Arial" panose="020B0604020202020204" pitchFamily="34" charset="0"/>
                </a:rPr>
                <a:t>Civil</a:t>
              </a:r>
              <a:endParaRPr lang="es-CO" sz="1800" b="1" dirty="0">
                <a:latin typeface="Arial" panose="020B0604020202020204" pitchFamily="34" charset="0"/>
                <a:cs typeface="Arial" panose="020B0604020202020204" pitchFamily="34" charset="0"/>
              </a:endParaRPr>
            </a:p>
          </p:txBody>
        </p:sp>
        <p:sp>
          <p:nvSpPr>
            <p:cNvPr id="7" name="Rectangle 10"/>
            <p:cNvSpPr>
              <a:spLocks noChangeArrowheads="1"/>
            </p:cNvSpPr>
            <p:nvPr/>
          </p:nvSpPr>
          <p:spPr bwMode="auto">
            <a:xfrm>
              <a:off x="2748" y="1030"/>
              <a:ext cx="2724" cy="416"/>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eaLnBrk="1" hangingPunct="1">
                <a:buFont typeface="Wingdings" panose="05000000000000000000" pitchFamily="2" charset="2"/>
                <a:buNone/>
              </a:pPr>
              <a:r>
                <a:rPr lang="es-CO" sz="2400" b="1">
                  <a:latin typeface="Arial" panose="020B0604020202020204" pitchFamily="34" charset="0"/>
                </a:rPr>
                <a:t>Carreras Especiales</a:t>
              </a:r>
            </a:p>
          </p:txBody>
        </p:sp>
        <p:sp>
          <p:nvSpPr>
            <p:cNvPr id="8" name="Rectangle 11"/>
            <p:cNvSpPr>
              <a:spLocks noChangeArrowheads="1"/>
            </p:cNvSpPr>
            <p:nvPr/>
          </p:nvSpPr>
          <p:spPr bwMode="auto">
            <a:xfrm>
              <a:off x="384" y="1030"/>
              <a:ext cx="2364" cy="416"/>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accent2"/>
                </a:buClr>
                <a:buSzPct val="80000"/>
                <a:buFont typeface="Wingdings" panose="05000000000000000000" pitchFamily="2" charset="2"/>
                <a:buChar char="l"/>
                <a:defRPr sz="3200">
                  <a:solidFill>
                    <a:schemeClr val="tx1"/>
                  </a:solidFill>
                  <a:latin typeface="Times New Roman" panose="02020603050405020304" pitchFamily="18" charset="0"/>
                </a:defRPr>
              </a:lvl1pPr>
              <a:lvl2pPr marL="742950" indent="-285750">
                <a:spcBef>
                  <a:spcPct val="20000"/>
                </a:spcBef>
                <a:buClr>
                  <a:schemeClr val="tx1"/>
                </a:buClr>
                <a:buSzPct val="90000"/>
                <a:buChar char="–"/>
                <a:defRPr sz="2800">
                  <a:solidFill>
                    <a:schemeClr val="tx1"/>
                  </a:solidFill>
                  <a:latin typeface="Times New Roman" panose="02020603050405020304" pitchFamily="18" charset="0"/>
                </a:defRPr>
              </a:lvl2pPr>
              <a:lvl3pPr marL="1143000" indent="-228600">
                <a:spcBef>
                  <a:spcPct val="20000"/>
                </a:spcBef>
                <a:buClr>
                  <a:schemeClr val="accent1"/>
                </a:buClr>
                <a:buSzPct val="60000"/>
                <a:buFont typeface="Wingdings" panose="05000000000000000000" pitchFamily="2" charset="2"/>
                <a:buChar char="l"/>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accent1"/>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accent1"/>
                </a:buClr>
                <a:buChar char="•"/>
                <a:defRPr sz="2000">
                  <a:solidFill>
                    <a:schemeClr val="tx1"/>
                  </a:solidFill>
                  <a:latin typeface="Times New Roman" panose="02020603050405020304" pitchFamily="18" charset="0"/>
                </a:defRPr>
              </a:lvl9pPr>
            </a:lstStyle>
            <a:p>
              <a:pPr algn="ctr" eaLnBrk="1" hangingPunct="1">
                <a:buFont typeface="Wingdings" panose="05000000000000000000" pitchFamily="2" charset="2"/>
                <a:buNone/>
              </a:pPr>
              <a:r>
                <a:rPr lang="es-CO" sz="2400" b="1">
                  <a:latin typeface="Arial" panose="020B0604020202020204" pitchFamily="34" charset="0"/>
                </a:rPr>
                <a:t>Sistemas Específicos</a:t>
              </a:r>
            </a:p>
          </p:txBody>
        </p:sp>
        <p:sp>
          <p:nvSpPr>
            <p:cNvPr id="9" name="Line 12"/>
            <p:cNvSpPr>
              <a:spLocks noChangeShapeType="1"/>
            </p:cNvSpPr>
            <p:nvPr/>
          </p:nvSpPr>
          <p:spPr bwMode="auto">
            <a:xfrm>
              <a:off x="384" y="1030"/>
              <a:ext cx="5088" cy="0"/>
            </a:xfrm>
            <a:prstGeom prst="line">
              <a:avLst/>
            </a:prstGeom>
            <a:noFill/>
            <a:ln w="28575" cap="sq">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O"/>
            </a:p>
          </p:txBody>
        </p:sp>
        <p:sp>
          <p:nvSpPr>
            <p:cNvPr id="10" name="Line 13"/>
            <p:cNvSpPr>
              <a:spLocks noChangeShapeType="1"/>
            </p:cNvSpPr>
            <p:nvPr/>
          </p:nvSpPr>
          <p:spPr bwMode="auto">
            <a:xfrm>
              <a:off x="384" y="1446"/>
              <a:ext cx="5088" cy="0"/>
            </a:xfrm>
            <a:prstGeom prst="line">
              <a:avLst/>
            </a:prstGeom>
            <a:noFill/>
            <a:ln w="190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O"/>
            </a:p>
          </p:txBody>
        </p:sp>
        <p:sp>
          <p:nvSpPr>
            <p:cNvPr id="11" name="Line 14"/>
            <p:cNvSpPr>
              <a:spLocks noChangeShapeType="1"/>
            </p:cNvSpPr>
            <p:nvPr/>
          </p:nvSpPr>
          <p:spPr bwMode="auto">
            <a:xfrm>
              <a:off x="384" y="4067"/>
              <a:ext cx="5088" cy="0"/>
            </a:xfrm>
            <a:prstGeom prst="line">
              <a:avLst/>
            </a:prstGeom>
            <a:noFill/>
            <a:ln w="28575" cap="sq">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O"/>
            </a:p>
          </p:txBody>
        </p:sp>
        <p:sp>
          <p:nvSpPr>
            <p:cNvPr id="12" name="Line 15"/>
            <p:cNvSpPr>
              <a:spLocks noChangeShapeType="1"/>
            </p:cNvSpPr>
            <p:nvPr/>
          </p:nvSpPr>
          <p:spPr bwMode="auto">
            <a:xfrm>
              <a:off x="384" y="1030"/>
              <a:ext cx="0" cy="3037"/>
            </a:xfrm>
            <a:prstGeom prst="line">
              <a:avLst/>
            </a:prstGeom>
            <a:noFill/>
            <a:ln w="28575" cap="sq">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O"/>
            </a:p>
          </p:txBody>
        </p:sp>
        <p:sp>
          <p:nvSpPr>
            <p:cNvPr id="13" name="Line 16"/>
            <p:cNvSpPr>
              <a:spLocks noChangeShapeType="1"/>
            </p:cNvSpPr>
            <p:nvPr/>
          </p:nvSpPr>
          <p:spPr bwMode="auto">
            <a:xfrm>
              <a:off x="2748" y="1030"/>
              <a:ext cx="0" cy="3037"/>
            </a:xfrm>
            <a:prstGeom prst="line">
              <a:avLst/>
            </a:prstGeom>
            <a:noFill/>
            <a:ln w="190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O"/>
            </a:p>
          </p:txBody>
        </p:sp>
        <p:sp>
          <p:nvSpPr>
            <p:cNvPr id="14" name="Line 17"/>
            <p:cNvSpPr>
              <a:spLocks noChangeShapeType="1"/>
            </p:cNvSpPr>
            <p:nvPr/>
          </p:nvSpPr>
          <p:spPr bwMode="auto">
            <a:xfrm>
              <a:off x="5472" y="1030"/>
              <a:ext cx="0" cy="3037"/>
            </a:xfrm>
            <a:prstGeom prst="line">
              <a:avLst/>
            </a:prstGeom>
            <a:noFill/>
            <a:ln w="28575" cap="sq">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CO"/>
            </a:p>
          </p:txBody>
        </p:sp>
      </p:grpSp>
    </p:spTree>
    <p:extLst>
      <p:ext uri="{BB962C8B-B14F-4D97-AF65-F5344CB8AC3E}">
        <p14:creationId xmlns:p14="http://schemas.microsoft.com/office/powerpoint/2010/main" val="38356709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vert="horz" lIns="91440" tIns="45720" rIns="91440" bIns="45720" rtlCol="0" anchor="ctr">
            <a:normAutofit/>
          </a:bodyPr>
          <a:lstStyle/>
          <a:p>
            <a:pPr algn="ctr"/>
            <a:r>
              <a:rPr lang="es-CO"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SUJETOS DE EVALUACIÓN. </a:t>
            </a:r>
          </a:p>
        </p:txBody>
      </p:sp>
      <p:sp>
        <p:nvSpPr>
          <p:cNvPr id="3" name="Marcador de contenido 2"/>
          <p:cNvSpPr>
            <a:spLocks noGrp="1"/>
          </p:cNvSpPr>
          <p:nvPr>
            <p:ph idx="1"/>
          </p:nvPr>
        </p:nvSpPr>
        <p:spPr/>
        <p:txBody>
          <a:bodyPr>
            <a:normAutofit fontScale="85000" lnSpcReduction="10000"/>
          </a:bodyPr>
          <a:lstStyle/>
          <a:p>
            <a:pPr marL="0" indent="0" algn="just">
              <a:buNone/>
            </a:pPr>
            <a:r>
              <a:rPr lang="es-CO" dirty="0"/>
              <a:t>1. </a:t>
            </a:r>
            <a:r>
              <a:rPr lang="es-CO" dirty="0">
                <a:solidFill>
                  <a:srgbClr val="7030A0"/>
                </a:solidFill>
              </a:rPr>
              <a:t>Los empleados de carrera administrativa y en periodo de prueba </a:t>
            </a:r>
            <a:r>
              <a:rPr lang="es-CO" dirty="0"/>
              <a:t>que presten sus servicios en las entidades que se rigen por la Ley 909 de 2004 o que hagan parte de los sistemas específicos y especiales de origen legal, mientras las entidades a las que pertenecen adoptan su sistema propio de evaluación del desempeño laboral.</a:t>
            </a:r>
          </a:p>
          <a:p>
            <a:pPr marL="0" indent="0" algn="just">
              <a:buNone/>
            </a:pPr>
            <a:r>
              <a:rPr lang="es-CO" dirty="0"/>
              <a:t>Así mismo, se aplicará de manera supletoria en lo no regulado en los sistemas especiales y específicos de carrera administrativa.</a:t>
            </a:r>
          </a:p>
          <a:p>
            <a:pPr marL="0" indent="0" algn="just">
              <a:buNone/>
            </a:pPr>
            <a:r>
              <a:rPr lang="es-CO" dirty="0"/>
              <a:t>2. </a:t>
            </a:r>
            <a:r>
              <a:rPr lang="es-CO" dirty="0">
                <a:solidFill>
                  <a:srgbClr val="7030A0"/>
                </a:solidFill>
              </a:rPr>
              <a:t>Los empleados de libre nombramiento y remoción</a:t>
            </a:r>
            <a:r>
              <a:rPr lang="es-CO" dirty="0"/>
              <a:t>, distintos a los de gerencia pública.</a:t>
            </a:r>
          </a:p>
          <a:p>
            <a:pPr marL="0" indent="0" algn="just">
              <a:buNone/>
            </a:pPr>
            <a:r>
              <a:rPr lang="es-CO" dirty="0"/>
              <a:t>3. </a:t>
            </a:r>
            <a:r>
              <a:rPr lang="es-CO" dirty="0">
                <a:solidFill>
                  <a:srgbClr val="7030A0"/>
                </a:solidFill>
              </a:rPr>
              <a:t>Los empleados que estén cumpliendo comisión de servicios en otra entidad</a:t>
            </a:r>
            <a:r>
              <a:rPr lang="es-CO" dirty="0"/>
              <a:t>, quienes serán evaluados y calificados por la entidad en la cual se encuentran en comisión, con base en el sistema que rija para la entidad en donde se encuentran vinculados en forma permanente. Esta evaluación será remitida a la entidad de origen.</a:t>
            </a:r>
          </a:p>
          <a:p>
            <a:pPr marL="0" indent="0" algn="just">
              <a:buNone/>
            </a:pPr>
            <a:endParaRPr lang="es-CO" dirty="0"/>
          </a:p>
        </p:txBody>
      </p:sp>
    </p:spTree>
    <p:extLst>
      <p:ext uri="{BB962C8B-B14F-4D97-AF65-F5344CB8AC3E}">
        <p14:creationId xmlns:p14="http://schemas.microsoft.com/office/powerpoint/2010/main" val="31980280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O" sz="2800"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RESPONSABLES EN EL SISTEMA TIPO DE EVALUACIÓN DEL DESEMPEÑO LABORAL.</a:t>
            </a:r>
            <a:endParaRPr lang="es-CO" sz="28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fontScale="77500" lnSpcReduction="20000"/>
          </a:bodyPr>
          <a:lstStyle/>
          <a:p>
            <a:pPr marL="0" indent="0" algn="just">
              <a:buNone/>
            </a:pPr>
            <a:r>
              <a:rPr lang="es-CO" dirty="0" smtClean="0"/>
              <a:t>Son </a:t>
            </a:r>
            <a:r>
              <a:rPr lang="es-CO" dirty="0"/>
              <a:t>responsables quienes por mandato legal estén obligados a adoptar, administrar y vigilar el sistema, estos son: </a:t>
            </a:r>
            <a:endParaRPr lang="es-CO" dirty="0" smtClean="0"/>
          </a:p>
          <a:p>
            <a:pPr marL="0" indent="0" algn="just">
              <a:buNone/>
            </a:pPr>
            <a:endParaRPr lang="es-CO" dirty="0" smtClean="0"/>
          </a:p>
          <a:p>
            <a:pPr marL="514350" indent="-514350" algn="just">
              <a:buFont typeface="+mj-lt"/>
              <a:buAutoNum type="arabicPeriod"/>
            </a:pPr>
            <a:r>
              <a:rPr lang="es-CO" dirty="0"/>
              <a:t>L</a:t>
            </a:r>
            <a:r>
              <a:rPr lang="es-CO" dirty="0" smtClean="0"/>
              <a:t>a </a:t>
            </a:r>
            <a:r>
              <a:rPr lang="es-CO" dirty="0"/>
              <a:t>Comisión Nacional del Servicio Civil, </a:t>
            </a:r>
            <a:endParaRPr lang="es-CO" dirty="0" smtClean="0"/>
          </a:p>
          <a:p>
            <a:pPr marL="514350" indent="-514350" algn="just">
              <a:buFont typeface="+mj-lt"/>
              <a:buAutoNum type="arabicPeriod"/>
            </a:pPr>
            <a:r>
              <a:rPr lang="es-CO" dirty="0"/>
              <a:t>E</a:t>
            </a:r>
            <a:r>
              <a:rPr lang="es-CO" dirty="0" smtClean="0"/>
              <a:t>l </a:t>
            </a:r>
            <a:r>
              <a:rPr lang="es-CO" dirty="0"/>
              <a:t>jefe de la entidad o nominador, </a:t>
            </a:r>
            <a:endParaRPr lang="es-CO" dirty="0" smtClean="0"/>
          </a:p>
          <a:p>
            <a:pPr marL="514350" indent="-514350" algn="just">
              <a:buFont typeface="+mj-lt"/>
              <a:buAutoNum type="arabicPeriod"/>
            </a:pPr>
            <a:r>
              <a:rPr lang="es-CO" dirty="0"/>
              <a:t>E</a:t>
            </a:r>
            <a:r>
              <a:rPr lang="es-CO" dirty="0" smtClean="0"/>
              <a:t>l </a:t>
            </a:r>
            <a:r>
              <a:rPr lang="es-CO" dirty="0"/>
              <a:t>jefe de la oficina de planeación o quien haga sus veces, </a:t>
            </a:r>
            <a:endParaRPr lang="es-CO" dirty="0" smtClean="0"/>
          </a:p>
          <a:p>
            <a:pPr marL="514350" indent="-514350" algn="just">
              <a:buFont typeface="+mj-lt"/>
              <a:buAutoNum type="arabicPeriod"/>
            </a:pPr>
            <a:r>
              <a:rPr lang="es-CO" dirty="0"/>
              <a:t>E</a:t>
            </a:r>
            <a:r>
              <a:rPr lang="es-CO" dirty="0" smtClean="0"/>
              <a:t>l </a:t>
            </a:r>
            <a:r>
              <a:rPr lang="es-CO" dirty="0"/>
              <a:t>jefe de la oficina de control interno o quien haga sus veces, </a:t>
            </a:r>
            <a:endParaRPr lang="es-CO" dirty="0" smtClean="0"/>
          </a:p>
          <a:p>
            <a:pPr marL="514350" indent="-514350" algn="just">
              <a:buFont typeface="+mj-lt"/>
              <a:buAutoNum type="arabicPeriod"/>
            </a:pPr>
            <a:r>
              <a:rPr lang="es-CO" dirty="0" smtClean="0"/>
              <a:t>El </a:t>
            </a:r>
            <a:r>
              <a:rPr lang="es-CO" dirty="0"/>
              <a:t>jefe de la unidad de personal o quien haga sus veces, </a:t>
            </a:r>
            <a:endParaRPr lang="es-CO" dirty="0" smtClean="0"/>
          </a:p>
          <a:p>
            <a:pPr marL="514350" indent="-514350" algn="just">
              <a:buFont typeface="+mj-lt"/>
              <a:buAutoNum type="arabicPeriod"/>
            </a:pPr>
            <a:r>
              <a:rPr lang="es-CO" dirty="0"/>
              <a:t>L</a:t>
            </a:r>
            <a:r>
              <a:rPr lang="es-CO" dirty="0" smtClean="0"/>
              <a:t>a </a:t>
            </a:r>
            <a:r>
              <a:rPr lang="es-CO" dirty="0"/>
              <a:t>C</a:t>
            </a:r>
            <a:r>
              <a:rPr lang="es-CO" dirty="0" smtClean="0"/>
              <a:t>omisión </a:t>
            </a:r>
            <a:r>
              <a:rPr lang="es-CO" dirty="0"/>
              <a:t>de </a:t>
            </a:r>
            <a:r>
              <a:rPr lang="es-CO" dirty="0" smtClean="0"/>
              <a:t>Personal</a:t>
            </a:r>
            <a:r>
              <a:rPr lang="es-CO" dirty="0"/>
              <a:t>, </a:t>
            </a:r>
            <a:endParaRPr lang="es-CO" dirty="0" smtClean="0"/>
          </a:p>
          <a:p>
            <a:pPr marL="514350" indent="-514350" algn="just">
              <a:buFont typeface="+mj-lt"/>
              <a:buAutoNum type="arabicPeriod"/>
            </a:pPr>
            <a:r>
              <a:rPr lang="es-CO" dirty="0" smtClean="0"/>
              <a:t>Los </a:t>
            </a:r>
            <a:r>
              <a:rPr lang="es-CO" dirty="0"/>
              <a:t>evaluados, </a:t>
            </a:r>
            <a:endParaRPr lang="es-CO" dirty="0" smtClean="0"/>
          </a:p>
          <a:p>
            <a:pPr marL="514350" indent="-514350" algn="just">
              <a:buFont typeface="+mj-lt"/>
              <a:buAutoNum type="arabicPeriod"/>
            </a:pPr>
            <a:r>
              <a:rPr lang="es-CO" dirty="0" smtClean="0"/>
              <a:t>Los </a:t>
            </a:r>
            <a:r>
              <a:rPr lang="es-CO" dirty="0"/>
              <a:t>evaluadores o comisiones evaluadoras según sea el caso y </a:t>
            </a:r>
            <a:endParaRPr lang="es-CO" dirty="0" smtClean="0"/>
          </a:p>
          <a:p>
            <a:pPr marL="514350" indent="-514350" algn="just">
              <a:buFont typeface="+mj-lt"/>
              <a:buAutoNum type="arabicPeriod"/>
            </a:pPr>
            <a:r>
              <a:rPr lang="es-CO" dirty="0" smtClean="0"/>
              <a:t>El </a:t>
            </a:r>
            <a:r>
              <a:rPr lang="es-CO" dirty="0"/>
              <a:t>superior jerárquico del evaluado</a:t>
            </a:r>
          </a:p>
        </p:txBody>
      </p:sp>
    </p:spTree>
    <p:extLst>
      <p:ext uri="{BB962C8B-B14F-4D97-AF65-F5344CB8AC3E}">
        <p14:creationId xmlns:p14="http://schemas.microsoft.com/office/powerpoint/2010/main" val="36967529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O" sz="2800"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COMISIÓN NACIONAL DEL SERVICIO CIVIL.</a:t>
            </a:r>
            <a:br>
              <a:rPr lang="es-CO" sz="2800"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endParaRPr lang="es-CO" sz="28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a:bodyPr>
          <a:lstStyle/>
          <a:p>
            <a:pPr marL="0" indent="0" algn="just">
              <a:buNone/>
            </a:pPr>
            <a:r>
              <a:rPr lang="es-CO" dirty="0" smtClean="0"/>
              <a:t>a</a:t>
            </a:r>
            <a:r>
              <a:rPr lang="es-CO" dirty="0"/>
              <a:t>) Establecer el sistema tipo de evaluación del desempeño laboral, que deberá ser adoptado por las entidades públicas señaladas en el artículo 5º del presente acuerdo.</a:t>
            </a:r>
          </a:p>
          <a:p>
            <a:pPr marL="0" indent="0" algn="just">
              <a:buNone/>
            </a:pPr>
            <a:r>
              <a:rPr lang="es-CO" dirty="0"/>
              <a:t>b) Ejercer inspección, vigilancia y control en los procesos de evaluación del desempeño laboral que efectúen las entidades, de conformidad con lo dispuesto en la Ley 909 de 2004, sus decretos reglamentarios y en el presente acuerdo.</a:t>
            </a:r>
          </a:p>
          <a:p>
            <a:pPr marL="0" indent="0" algn="just">
              <a:buNone/>
            </a:pPr>
            <a:r>
              <a:rPr lang="es-CO" dirty="0"/>
              <a:t>c) Absolver las consultas que en materia de evaluación del desempeño laboral sean presentadas sobre la aplicación e interpretación del sistema tipo.</a:t>
            </a:r>
          </a:p>
          <a:p>
            <a:pPr marL="0" indent="0" algn="just">
              <a:buNone/>
            </a:pPr>
            <a:endParaRPr lang="es-CO" dirty="0"/>
          </a:p>
        </p:txBody>
      </p:sp>
    </p:spTree>
    <p:extLst>
      <p:ext uri="{BB962C8B-B14F-4D97-AF65-F5344CB8AC3E}">
        <p14:creationId xmlns:p14="http://schemas.microsoft.com/office/powerpoint/2010/main" val="21216066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O" sz="2800"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JEFE DE LA ENTIDAD O NOMINADOR</a:t>
            </a:r>
            <a:endParaRPr lang="es-CO" sz="28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1535065"/>
            <a:ext cx="10515600" cy="4351338"/>
          </a:xfrm>
        </p:spPr>
        <p:txBody>
          <a:bodyPr>
            <a:noAutofit/>
          </a:bodyPr>
          <a:lstStyle/>
          <a:p>
            <a:pPr marL="514350" indent="-514350" algn="just">
              <a:buFont typeface="+mj-lt"/>
              <a:buAutoNum type="arabicPeriod"/>
            </a:pPr>
            <a:r>
              <a:rPr lang="es-CO" sz="2400" dirty="0" smtClean="0"/>
              <a:t>Adoptar </a:t>
            </a:r>
            <a:r>
              <a:rPr lang="es-CO" sz="2400" dirty="0"/>
              <a:t>mediante acto administrativo el sistema tipo de evaluación del desempeño laboral de que trata el presente acuerdo, mientras se aprueba y se adopta en su entidad el sistema propio</a:t>
            </a:r>
            <a:r>
              <a:rPr lang="es-CO" sz="2400" dirty="0" smtClean="0"/>
              <a:t>.</a:t>
            </a:r>
            <a:endParaRPr lang="es-CO" sz="2400" dirty="0"/>
          </a:p>
          <a:p>
            <a:pPr marL="514350" indent="-514350" algn="just">
              <a:buFont typeface="+mj-lt"/>
              <a:buAutoNum type="arabicPeriod"/>
            </a:pPr>
            <a:r>
              <a:rPr lang="es-CO" sz="2400" dirty="0" smtClean="0"/>
              <a:t>Designar </a:t>
            </a:r>
            <a:r>
              <a:rPr lang="es-CO" sz="2400" dirty="0"/>
              <a:t>mediante acto administrativo a los empleados que conformarán las </a:t>
            </a:r>
            <a:r>
              <a:rPr lang="es-CO" sz="2400" dirty="0" smtClean="0"/>
              <a:t>comisiones </a:t>
            </a:r>
            <a:r>
              <a:rPr lang="es-CO" sz="2400" dirty="0"/>
              <a:t>evaluadoras, cuando haya lugar a ello, para el periodo de evaluación correspondiente</a:t>
            </a:r>
            <a:r>
              <a:rPr lang="es-CO" sz="2400" dirty="0" smtClean="0"/>
              <a:t>.</a:t>
            </a:r>
            <a:endParaRPr lang="es-CO" sz="2400" dirty="0" smtClean="0"/>
          </a:p>
          <a:p>
            <a:pPr marL="514350" indent="-514350" algn="just">
              <a:buFont typeface="+mj-lt"/>
              <a:buAutoNum type="arabicPeriod"/>
            </a:pPr>
            <a:r>
              <a:rPr lang="es-CO" sz="2400" dirty="0" smtClean="0"/>
              <a:t>Constatar </a:t>
            </a:r>
            <a:r>
              <a:rPr lang="es-CO" sz="2400" dirty="0"/>
              <a:t>que la evaluación del desempeño laboral de los empleados se efectúe con base en los </a:t>
            </a:r>
            <a:r>
              <a:rPr lang="es-CO" sz="2400" dirty="0" smtClean="0"/>
              <a:t>parámetros </a:t>
            </a:r>
            <a:r>
              <a:rPr lang="es-CO" sz="2400" dirty="0"/>
              <a:t>previamente establecidos en el presente acuerdo </a:t>
            </a:r>
            <a:r>
              <a:rPr lang="es-CO" sz="2400" dirty="0" smtClean="0"/>
              <a:t>y </a:t>
            </a:r>
            <a:r>
              <a:rPr lang="es-CO" sz="2400" dirty="0"/>
              <a:t>los aportes al cumplimiento de las metas institucionales, de acuerdo con </a:t>
            </a:r>
            <a:r>
              <a:rPr lang="es-CO" sz="2400" dirty="0">
                <a:solidFill>
                  <a:srgbClr val="7030A0"/>
                </a:solidFill>
              </a:rPr>
              <a:t>la planeación de la entidad</a:t>
            </a:r>
            <a:r>
              <a:rPr lang="es-CO" sz="2400" dirty="0"/>
              <a:t>, así como, sobre el desarrollo de competencias comportamentales comunes y por nivel jerárquico de conformidad con las normas establecidas para tal fin y la aplicación de la evaluación de gestión por áreas o dependencias </a:t>
            </a:r>
            <a:r>
              <a:rPr lang="es-CO" sz="2400" dirty="0">
                <a:solidFill>
                  <a:srgbClr val="7030A0"/>
                </a:solidFill>
              </a:rPr>
              <a:t>de la oficina de control interno</a:t>
            </a:r>
            <a:r>
              <a:rPr lang="es-CO" sz="2400" dirty="0" smtClean="0">
                <a:solidFill>
                  <a:srgbClr val="7030A0"/>
                </a:solidFill>
              </a:rPr>
              <a:t>.</a:t>
            </a:r>
            <a:endParaRPr lang="es-CO" sz="2400" dirty="0" smtClean="0">
              <a:solidFill>
                <a:srgbClr val="7030A0"/>
              </a:solidFill>
            </a:endParaRPr>
          </a:p>
          <a:p>
            <a:pPr marL="0" indent="0" algn="just">
              <a:buNone/>
            </a:pPr>
            <a:endParaRPr lang="es-CO" sz="2400" dirty="0"/>
          </a:p>
          <a:p>
            <a:pPr marL="0" indent="0" algn="just">
              <a:buNone/>
            </a:pPr>
            <a:endParaRPr lang="es-CO" sz="2400" dirty="0"/>
          </a:p>
        </p:txBody>
      </p:sp>
    </p:spTree>
    <p:extLst>
      <p:ext uri="{BB962C8B-B14F-4D97-AF65-F5344CB8AC3E}">
        <p14:creationId xmlns:p14="http://schemas.microsoft.com/office/powerpoint/2010/main" val="29845206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O" sz="2800" b="1" dirty="0">
                <a:solidFill>
                  <a:srgbClr val="0070C0"/>
                </a:solidFill>
                <a:latin typeface="Arial" panose="020B0604020202020204" pitchFamily="34" charset="0"/>
                <a:cs typeface="Arial" panose="020B0604020202020204" pitchFamily="34" charset="0"/>
              </a:rPr>
              <a:t>EVALUACION DEL </a:t>
            </a:r>
            <a:r>
              <a:rPr lang="es-CO" sz="2800" b="1" dirty="0" smtClean="0">
                <a:solidFill>
                  <a:srgbClr val="0070C0"/>
                </a:solidFill>
                <a:latin typeface="Arial" panose="020B0604020202020204" pitchFamily="34" charset="0"/>
                <a:cs typeface="Arial" panose="020B0604020202020204" pitchFamily="34" charset="0"/>
              </a:rPr>
              <a:t>DESEMPEÑO LABORAL</a:t>
            </a:r>
            <a:endParaRPr lang="es-CO" sz="2800" dirty="0"/>
          </a:p>
        </p:txBody>
      </p:sp>
      <p:sp>
        <p:nvSpPr>
          <p:cNvPr id="3" name="Marcador de contenido 2"/>
          <p:cNvSpPr>
            <a:spLocks noGrp="1"/>
          </p:cNvSpPr>
          <p:nvPr>
            <p:ph idx="1"/>
          </p:nvPr>
        </p:nvSpPr>
        <p:spPr/>
        <p:txBody>
          <a:bodyPr>
            <a:normAutofit/>
          </a:bodyPr>
          <a:lstStyle/>
          <a:p>
            <a:r>
              <a:rPr lang="es-CO" sz="3200" dirty="0" smtClean="0"/>
              <a:t>De conformidad con el Capitulo I, articulo 1°, numeral 1.1 : </a:t>
            </a:r>
          </a:p>
          <a:p>
            <a:pPr marL="0" indent="0" algn="just">
              <a:buNone/>
            </a:pPr>
            <a:r>
              <a:rPr lang="es-CO" sz="3200" dirty="0" smtClean="0"/>
              <a:t>La Evaluación del Desempeño Laboral es una herramienta de gestión que con base en juicios objetivos sobre la conducta, las competencias laborales y los aportes al cumplimiento de las metas institucionales de los empleados de carrera y en periodo de prueba en el desempeño de sus respectivos cargos, busca valorar el merito como principio sobre el cual se fundamente su desarrollo y permanencia en el servicio.</a:t>
            </a:r>
            <a:endParaRPr lang="es-CO" sz="3200" dirty="0"/>
          </a:p>
        </p:txBody>
      </p:sp>
    </p:spTree>
    <p:extLst>
      <p:ext uri="{BB962C8B-B14F-4D97-AF65-F5344CB8AC3E}">
        <p14:creationId xmlns:p14="http://schemas.microsoft.com/office/powerpoint/2010/main" val="22054624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436372"/>
            <a:ext cx="10515600" cy="4920050"/>
          </a:xfrm>
        </p:spPr>
        <p:txBody>
          <a:bodyPr>
            <a:normAutofit lnSpcReduction="10000"/>
          </a:bodyPr>
          <a:lstStyle/>
          <a:p>
            <a:pPr marL="541338" indent="-541338" algn="just">
              <a:buNone/>
            </a:pPr>
            <a:r>
              <a:rPr lang="es-CO" dirty="0" smtClean="0"/>
              <a:t>4. Ordenar </a:t>
            </a:r>
            <a:r>
              <a:rPr lang="es-CO" dirty="0"/>
              <a:t>por escrito y de manera inmediata la evaluación extraordinaria del empleado de carrera administrativa cuyo desempeño deficiente haya sido debidamente soportado.</a:t>
            </a:r>
          </a:p>
          <a:p>
            <a:pPr marL="514350" indent="-514350" algn="just">
              <a:buAutoNum type="arabicPeriod" startAt="5"/>
            </a:pPr>
            <a:r>
              <a:rPr lang="es-CO" dirty="0"/>
              <a:t>Designar el empleado que realizará la evaluación a los servidores por retiro del evaluador cuando este no lo haya efectuado </a:t>
            </a:r>
            <a:r>
              <a:rPr lang="es-CO" dirty="0" smtClean="0"/>
              <a:t>o             </a:t>
            </a:r>
            <a:r>
              <a:rPr lang="es-CO" dirty="0"/>
              <a:t>cuando se presente impedimento o recusación debidamente comprobada</a:t>
            </a:r>
            <a:r>
              <a:rPr lang="es-CO" dirty="0" smtClean="0"/>
              <a:t>.</a:t>
            </a:r>
            <a:endParaRPr lang="es-CO" dirty="0" smtClean="0"/>
          </a:p>
          <a:p>
            <a:pPr marL="541338" indent="-541338" algn="just">
              <a:buNone/>
            </a:pPr>
            <a:r>
              <a:rPr lang="es-CO" dirty="0" smtClean="0"/>
              <a:t>6.  </a:t>
            </a:r>
            <a:r>
              <a:rPr lang="es-CO" dirty="0" smtClean="0"/>
              <a:t>Resolver </a:t>
            </a:r>
            <a:r>
              <a:rPr lang="es-CO" dirty="0"/>
              <a:t>en los términos y plazos establecidos en la ley el recurso de reposición interpuesto contra el acto administrativo que declare la insubsistencia del nombramiento del empleado sujeto de evaluación, por calificación definitiva en el nivel no satisfactorio, en los casos que indique la </a:t>
            </a:r>
            <a:r>
              <a:rPr lang="es-CO" dirty="0" smtClean="0"/>
              <a:t>ley</a:t>
            </a:r>
          </a:p>
          <a:p>
            <a:pPr marL="0" indent="0" algn="just">
              <a:buNone/>
            </a:pPr>
            <a:endParaRPr lang="es-CO" dirty="0"/>
          </a:p>
        </p:txBody>
      </p:sp>
      <p:sp>
        <p:nvSpPr>
          <p:cNvPr id="4" name="Título 1"/>
          <p:cNvSpPr>
            <a:spLocks noGrp="1"/>
          </p:cNvSpPr>
          <p:nvPr>
            <p:ph type="title"/>
          </p:nvPr>
        </p:nvSpPr>
        <p:spPr>
          <a:xfrm>
            <a:off x="838200" y="365125"/>
            <a:ext cx="10515600" cy="1325563"/>
          </a:xfrm>
        </p:spPr>
        <p:txBody>
          <a:bodyPr>
            <a:normAutofit/>
          </a:bodyPr>
          <a:lstStyle/>
          <a:p>
            <a:pPr algn="ctr"/>
            <a:r>
              <a:rPr lang="es-CO" sz="2800"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JEFE DE LA ENTIDAD O NOMINADOR</a:t>
            </a:r>
            <a:endParaRPr lang="es-CO" sz="28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99166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958791"/>
            <a:ext cx="10515600" cy="4351338"/>
          </a:xfrm>
        </p:spPr>
        <p:txBody>
          <a:bodyPr/>
          <a:lstStyle/>
          <a:p>
            <a:pPr marL="0" indent="0" algn="just">
              <a:buNone/>
            </a:pPr>
            <a:r>
              <a:rPr lang="es-CO" dirty="0"/>
              <a:t>6. Resolver dentro de los cinco (5) días siguientes a su presentación, la procedencia o no de los impedimentos o recusaciones, designando al nuevo evaluador si hay lugar a ello, de conformidad con lo establecido en la normatividad vigente.</a:t>
            </a:r>
          </a:p>
          <a:p>
            <a:pPr marL="0" indent="0" algn="just">
              <a:buNone/>
            </a:pPr>
            <a:r>
              <a:rPr lang="es-CO" dirty="0"/>
              <a:t>7. Adoptar las medidas necesarias para mantener los registros y documentos requeridos para asegurar la efectividad del sistema de evaluación del desempeño laboral en su entidad.</a:t>
            </a:r>
          </a:p>
          <a:p>
            <a:pPr marL="0" indent="0" algn="just">
              <a:buNone/>
            </a:pPr>
            <a:r>
              <a:rPr lang="es-CO" dirty="0"/>
              <a:t>8. Adoptar en un término no superior a diez (10) días las medidas correspondientes, cuando no se haya adelantado la concertación o fijación de compromisos laborales.</a:t>
            </a:r>
          </a:p>
          <a:p>
            <a:endParaRPr lang="es-CO" dirty="0"/>
          </a:p>
        </p:txBody>
      </p:sp>
      <p:sp>
        <p:nvSpPr>
          <p:cNvPr id="4" name="Título 1"/>
          <p:cNvSpPr>
            <a:spLocks noGrp="1"/>
          </p:cNvSpPr>
          <p:nvPr>
            <p:ph type="title"/>
          </p:nvPr>
        </p:nvSpPr>
        <p:spPr>
          <a:xfrm>
            <a:off x="838200" y="365125"/>
            <a:ext cx="10515600" cy="1325563"/>
          </a:xfrm>
        </p:spPr>
        <p:txBody>
          <a:bodyPr>
            <a:normAutofit/>
          </a:bodyPr>
          <a:lstStyle/>
          <a:p>
            <a:pPr algn="ctr"/>
            <a:r>
              <a:rPr lang="es-CO" sz="2800"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JEFE DE LA ENTIDAD O NOMINADOR</a:t>
            </a:r>
            <a:endParaRPr lang="es-CO" sz="28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3828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25623" y="1825625"/>
            <a:ext cx="10528177" cy="4351338"/>
          </a:xfrm>
        </p:spPr>
        <p:txBody>
          <a:bodyPr>
            <a:normAutofit fontScale="92500"/>
          </a:bodyPr>
          <a:lstStyle/>
          <a:p>
            <a:pPr marL="355600" indent="-355600" algn="just">
              <a:buNone/>
            </a:pPr>
            <a:r>
              <a:rPr lang="es-CO" dirty="0" smtClean="0">
                <a:latin typeface="Calibri" panose="020F0502020204030204" pitchFamily="34" charset="0"/>
                <a:cs typeface="Arial" panose="020B0604020202020204" pitchFamily="34" charset="0"/>
              </a:rPr>
              <a:t>9.Designar </a:t>
            </a:r>
            <a:r>
              <a:rPr lang="es-CO" dirty="0">
                <a:latin typeface="Calibri" panose="020F0502020204030204" pitchFamily="34" charset="0"/>
                <a:cs typeface="Arial" panose="020B0604020202020204" pitchFamily="34" charset="0"/>
              </a:rPr>
              <a:t>mediante acto administrativo a un tercer miembro </a:t>
            </a:r>
            <a:r>
              <a:rPr lang="es-CO" i="1" dirty="0">
                <a:latin typeface="Calibri" panose="020F0502020204030204" pitchFamily="34" charset="0"/>
                <a:cs typeface="Arial" panose="020B0604020202020204" pitchFamily="34" charset="0"/>
              </a:rPr>
              <a:t>ad hoc</a:t>
            </a:r>
            <a:r>
              <a:rPr lang="es-CO" dirty="0">
                <a:latin typeface="Calibri" panose="020F0502020204030204" pitchFamily="34" charset="0"/>
                <a:cs typeface="Arial" panose="020B0604020202020204" pitchFamily="34" charset="0"/>
              </a:rPr>
              <a:t> de la comisión evaluadora, que será un servidor de libre nombramiento y remoción o en su defecto un empleado de carrera de igual o superior nivel y grado que el evaluado, quien intervendrá cuando no exista acuerdo de la comisión evaluadora frente a un asunto de su competencia</a:t>
            </a:r>
            <a:r>
              <a:rPr lang="es-CO" dirty="0" smtClean="0">
                <a:latin typeface="Calibri" panose="020F0502020204030204" pitchFamily="34" charset="0"/>
                <a:cs typeface="Arial" panose="020B0604020202020204" pitchFamily="34" charset="0"/>
              </a:rPr>
              <a:t>.</a:t>
            </a:r>
          </a:p>
          <a:p>
            <a:pPr marL="444500" indent="-444500" algn="just">
              <a:buNone/>
            </a:pPr>
            <a:r>
              <a:rPr lang="es-CO" dirty="0" smtClean="0">
                <a:cs typeface="Arial" panose="020B0604020202020204" pitchFamily="34" charset="0"/>
              </a:rPr>
              <a:t>10.Designar</a:t>
            </a:r>
            <a:r>
              <a:rPr lang="es-CO" dirty="0">
                <a:cs typeface="Arial" panose="020B0604020202020204" pitchFamily="34" charset="0"/>
              </a:rPr>
              <a:t>, mediante acto administrativo al servidor de libre nombramiento y remoción que resolverá el recurso de apelación de la evaluación del desempeño que tenga el carácter de definitiva, en caso que el superior jerárquico del evaluador haga parte de la comisión evaluadora. En caso que el nominador sea parte de la comisión evaluadora, no habrá lugar a la interposición del recurso de apelación.</a:t>
            </a:r>
          </a:p>
          <a:p>
            <a:pPr algn="just"/>
            <a:endParaRPr lang="es-CO" dirty="0">
              <a:latin typeface="Calibri" panose="020F0502020204030204" pitchFamily="34" charset="0"/>
              <a:cs typeface="Arial" panose="020B0604020202020204" pitchFamily="34" charset="0"/>
            </a:endParaRPr>
          </a:p>
          <a:p>
            <a:endParaRPr lang="es-CO" dirty="0">
              <a:latin typeface="Calibri" panose="020F0502020204030204" pitchFamily="34" charset="0"/>
              <a:cs typeface="Arial" panose="020B0604020202020204" pitchFamily="34" charset="0"/>
            </a:endParaRPr>
          </a:p>
        </p:txBody>
      </p:sp>
      <p:sp>
        <p:nvSpPr>
          <p:cNvPr id="5" name="Título 1"/>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CO" sz="2800" b="1"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JEFE DE LA ENTIDAD O NOMINADOR</a:t>
            </a:r>
            <a:endParaRPr lang="es-CO" sz="28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97996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325563"/>
          </a:xfrm>
        </p:spPr>
        <p:txBody>
          <a:bodyPr>
            <a:noAutofit/>
          </a:bodyPr>
          <a:lstStyle/>
          <a:p>
            <a:pPr algn="ctr"/>
            <a:r>
              <a:rPr lang="es-CO" sz="3200"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JEFE DE LA OFICINA DE PLANEACIÓN O QUIEN HAGA SUS VECES.</a:t>
            </a:r>
            <a:endParaRPr lang="es-CO" sz="32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a:bodyPr>
          <a:lstStyle/>
          <a:p>
            <a:pPr marL="0" indent="0" algn="just">
              <a:buNone/>
            </a:pPr>
            <a:r>
              <a:rPr lang="es-CO" sz="2400" dirty="0" smtClean="0">
                <a:latin typeface="Arial" panose="020B0604020202020204" pitchFamily="34" charset="0"/>
                <a:cs typeface="Arial" panose="020B0604020202020204" pitchFamily="34" charset="0"/>
              </a:rPr>
              <a:t>Poner </a:t>
            </a:r>
            <a:r>
              <a:rPr lang="es-CO" sz="2400" dirty="0">
                <a:latin typeface="Arial" panose="020B0604020202020204" pitchFamily="34" charset="0"/>
                <a:cs typeface="Arial" panose="020B0604020202020204" pitchFamily="34" charset="0"/>
              </a:rPr>
              <a:t>bajo conocimiento de los responsables del proceso de evaluación del desempeño laboral, durante los primeros treinta (30) días del mes de enero de cada año, </a:t>
            </a:r>
            <a:r>
              <a:rPr lang="es-CO" sz="2400" dirty="0">
                <a:solidFill>
                  <a:srgbClr val="7030A0"/>
                </a:solidFill>
                <a:latin typeface="Arial" panose="020B0604020202020204" pitchFamily="34" charset="0"/>
                <a:cs typeface="Arial" panose="020B0604020202020204" pitchFamily="34" charset="0"/>
              </a:rPr>
              <a:t>la información relativa a las metas por áreas o dependencias </a:t>
            </a:r>
            <a:r>
              <a:rPr lang="es-CO" sz="2400" dirty="0">
                <a:latin typeface="Arial" panose="020B0604020202020204" pitchFamily="34" charset="0"/>
                <a:cs typeface="Arial" panose="020B0604020202020204" pitchFamily="34" charset="0"/>
              </a:rPr>
              <a:t>de acuerdo con los requerimientos para la concertación de los compromisos laborales, las cuales serán referente obligatorio en el proceso de evaluación del desempeño laboral</a:t>
            </a:r>
            <a:r>
              <a:rPr lang="es-CO" sz="2400" dirty="0" smtClean="0">
                <a:latin typeface="Arial" panose="020B0604020202020204" pitchFamily="34" charset="0"/>
                <a:cs typeface="Arial" panose="020B0604020202020204" pitchFamily="34" charset="0"/>
              </a:rPr>
              <a:t>.</a:t>
            </a:r>
          </a:p>
          <a:p>
            <a:pPr marL="0" indent="0" algn="just">
              <a:buNone/>
            </a:pPr>
            <a:endParaRPr lang="es-CO" sz="2400" dirty="0">
              <a:latin typeface="Arial" panose="020B0604020202020204" pitchFamily="34" charset="0"/>
              <a:cs typeface="Arial" panose="020B0604020202020204" pitchFamily="34" charset="0"/>
            </a:endParaRPr>
          </a:p>
          <a:p>
            <a:pPr marL="0" indent="0" algn="just">
              <a:buNone/>
            </a:pPr>
            <a:r>
              <a:rPr lang="es-CO" sz="2400" dirty="0" smtClean="0">
                <a:latin typeface="Arial" panose="020B0604020202020204" pitchFamily="34" charset="0"/>
                <a:cs typeface="Arial" panose="020B0604020202020204" pitchFamily="34" charset="0"/>
              </a:rPr>
              <a:t>Poner </a:t>
            </a:r>
            <a:r>
              <a:rPr lang="es-CO" sz="2400" dirty="0">
                <a:latin typeface="Arial" panose="020B0604020202020204" pitchFamily="34" charset="0"/>
                <a:cs typeface="Arial" panose="020B0604020202020204" pitchFamily="34" charset="0"/>
              </a:rPr>
              <a:t>bajo conocimiento de los responsables del proceso de evaluación del desempeño laboral </a:t>
            </a:r>
            <a:r>
              <a:rPr lang="es-CO" sz="2400" dirty="0">
                <a:solidFill>
                  <a:srgbClr val="7030A0"/>
                </a:solidFill>
                <a:latin typeface="Arial" panose="020B0604020202020204" pitchFamily="34" charset="0"/>
                <a:cs typeface="Arial" panose="020B0604020202020204" pitchFamily="34" charset="0"/>
              </a:rPr>
              <a:t>la información del avance logrado por las áreas o dependencias</a:t>
            </a:r>
            <a:r>
              <a:rPr lang="es-CO" sz="2400" dirty="0">
                <a:latin typeface="Arial" panose="020B0604020202020204" pitchFamily="34" charset="0"/>
                <a:cs typeface="Arial" panose="020B0604020202020204" pitchFamily="34" charset="0"/>
              </a:rPr>
              <a:t> en la ejecución de sus metas, para que los evaluadores puedan efectuar el seguimiento a los evaluados en sus compromisos laborales</a:t>
            </a:r>
          </a:p>
        </p:txBody>
      </p:sp>
    </p:spTree>
    <p:extLst>
      <p:ext uri="{BB962C8B-B14F-4D97-AF65-F5344CB8AC3E}">
        <p14:creationId xmlns:p14="http://schemas.microsoft.com/office/powerpoint/2010/main" val="4828185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CO" sz="2800"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JEFE DE LA OFICINA DE CONTROL INTERNO O QUIEN HAGA SUS VECES.</a:t>
            </a:r>
            <a:br>
              <a:rPr lang="es-CO" sz="2800"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endParaRPr lang="es-CO" sz="28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fontScale="77500" lnSpcReduction="20000"/>
          </a:bodyPr>
          <a:lstStyle/>
          <a:p>
            <a:pPr marL="514350" indent="-514350" algn="just">
              <a:buFont typeface="+mj-lt"/>
              <a:buAutoNum type="arabicPeriod"/>
            </a:pPr>
            <a:r>
              <a:rPr lang="es-CO" dirty="0" smtClean="0"/>
              <a:t>Dar </a:t>
            </a:r>
            <a:r>
              <a:rPr lang="es-CO" dirty="0"/>
              <a:t>a conocer a los responsables de la evaluación del desempeño, el resultado de la evaluación de gestión por áreas o dependencias, de acuerdo con los términos establecidos para tal fin en el literal a) del artículo 26 del </a:t>
            </a:r>
            <a:r>
              <a:rPr lang="es-CO" dirty="0" smtClean="0"/>
              <a:t>Acuerdo 565 de 2016 y </a:t>
            </a:r>
            <a:r>
              <a:rPr lang="es-CO" dirty="0"/>
              <a:t>lo dispuesto por el consejo asesor del Gobierno Nacional en materia de control interno de las entidades del orden nacional o territorial; </a:t>
            </a:r>
            <a:r>
              <a:rPr lang="es-CO" b="1" i="1" dirty="0">
                <a:solidFill>
                  <a:srgbClr val="7030A0"/>
                </a:solidFill>
              </a:rPr>
              <a:t>evaluación que hace parte de la calificación definitiva de la evaluación del desempeño laboral</a:t>
            </a:r>
            <a:r>
              <a:rPr lang="es-CO" dirty="0" smtClean="0"/>
              <a:t>.</a:t>
            </a:r>
          </a:p>
          <a:p>
            <a:pPr marL="514350" indent="-514350" algn="just">
              <a:buFont typeface="+mj-lt"/>
              <a:buAutoNum type="arabicPeriod"/>
            </a:pPr>
            <a:endParaRPr lang="es-CO" dirty="0"/>
          </a:p>
          <a:p>
            <a:pPr marL="514350" indent="-514350" algn="just">
              <a:buFont typeface="+mj-lt"/>
              <a:buAutoNum type="arabicPeriod"/>
            </a:pPr>
            <a:r>
              <a:rPr lang="es-CO" dirty="0" smtClean="0"/>
              <a:t>Resolver </a:t>
            </a:r>
            <a:r>
              <a:rPr lang="es-CO" dirty="0"/>
              <a:t>en única instancia la reclamación que sobre esta calificación efectúe el evaluado y remitir el resultado correspondiente al evaluador para que lo incluya al resolver el recurso interpuesto por el evaluado</a:t>
            </a:r>
            <a:r>
              <a:rPr lang="es-CO" dirty="0" smtClean="0"/>
              <a:t>.</a:t>
            </a:r>
          </a:p>
          <a:p>
            <a:pPr marL="514350" indent="-514350" algn="just">
              <a:buFont typeface="+mj-lt"/>
              <a:buAutoNum type="arabicPeriod"/>
            </a:pPr>
            <a:endParaRPr lang="es-CO" dirty="0"/>
          </a:p>
          <a:p>
            <a:pPr marL="514350" indent="-514350" algn="just">
              <a:buFont typeface="+mj-lt"/>
              <a:buAutoNum type="arabicPeriod"/>
            </a:pPr>
            <a:r>
              <a:rPr lang="es-CO" dirty="0" smtClean="0"/>
              <a:t>Dirimir </a:t>
            </a:r>
            <a:r>
              <a:rPr lang="es-CO" dirty="0"/>
              <a:t>cuando exista empate en las decisiones adoptadas por la comisión de personal frente a las reclamaciones que esta deba conocer con relación a la concertación de compromisos.</a:t>
            </a:r>
          </a:p>
          <a:p>
            <a:pPr marL="514350" indent="-514350" algn="just">
              <a:buFont typeface="+mj-lt"/>
              <a:buAutoNum type="arabicPeriod"/>
            </a:pPr>
            <a:endParaRPr lang="es-CO" dirty="0"/>
          </a:p>
        </p:txBody>
      </p:sp>
    </p:spTree>
    <p:extLst>
      <p:ext uri="{BB962C8B-B14F-4D97-AF65-F5344CB8AC3E}">
        <p14:creationId xmlns:p14="http://schemas.microsoft.com/office/powerpoint/2010/main" val="11319239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869328"/>
            <a:ext cx="10515600" cy="771466"/>
          </a:xfrm>
        </p:spPr>
        <p:txBody>
          <a:bodyPr>
            <a:noAutofit/>
          </a:bodyPr>
          <a:lstStyle/>
          <a:p>
            <a:pPr algn="ctr"/>
            <a:r>
              <a:rPr lang="es-CO" sz="3200"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JEFE DE LA DE UNIDAD DE PERSONAL O QUIEN HAGA SUS VECES.</a:t>
            </a:r>
            <a:br>
              <a:rPr lang="es-CO" sz="3200"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endParaRPr lang="es-CO" sz="32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fontScale="85000" lnSpcReduction="20000"/>
          </a:bodyPr>
          <a:lstStyle/>
          <a:p>
            <a:pPr marL="0" indent="0" algn="just">
              <a:buNone/>
            </a:pPr>
            <a:r>
              <a:rPr lang="es-CO" dirty="0" smtClean="0"/>
              <a:t>Liderar </a:t>
            </a:r>
            <a:r>
              <a:rPr lang="es-CO" dirty="0"/>
              <a:t>en la entidad la implementación del sistema tipo de evaluación del desempeño laboral, de los empleados de carrera y en periodo de prueba</a:t>
            </a:r>
            <a:r>
              <a:rPr lang="es-CO" dirty="0" smtClean="0"/>
              <a:t>.</a:t>
            </a:r>
          </a:p>
          <a:p>
            <a:pPr marL="0" indent="0" algn="just">
              <a:buNone/>
            </a:pPr>
            <a:endParaRPr lang="es-CO" dirty="0"/>
          </a:p>
          <a:p>
            <a:pPr marL="0" indent="0" algn="just">
              <a:buNone/>
            </a:pPr>
            <a:r>
              <a:rPr lang="es-CO" dirty="0" smtClean="0"/>
              <a:t>Coordinar </a:t>
            </a:r>
            <a:r>
              <a:rPr lang="es-CO" dirty="0"/>
              <a:t>la capacitación de los responsables del proceso de evaluación del desempeño laboral, con el fin de garantizar la correcta aplicación del sistema tipo</a:t>
            </a:r>
            <a:r>
              <a:rPr lang="es-CO" dirty="0" smtClean="0"/>
              <a:t>.</a:t>
            </a:r>
          </a:p>
          <a:p>
            <a:pPr marL="0" indent="0" algn="just">
              <a:buNone/>
            </a:pPr>
            <a:endParaRPr lang="es-CO" dirty="0"/>
          </a:p>
          <a:p>
            <a:pPr marL="0" indent="0" algn="just">
              <a:buNone/>
            </a:pPr>
            <a:r>
              <a:rPr lang="es-CO" dirty="0" smtClean="0"/>
              <a:t>Presentar </a:t>
            </a:r>
            <a:r>
              <a:rPr lang="es-CO" dirty="0"/>
              <a:t>al jefe de la entidad o nominador a más tardar el 30 de abril de cada año informes sobre los resultados consolidados obtenidos en el proceso de evaluación del desempeño laboral, que contengan análisis cuantitativos y cualitativos que permitan establecer </a:t>
            </a:r>
            <a:r>
              <a:rPr lang="es-CO" b="1" i="1" dirty="0">
                <a:solidFill>
                  <a:srgbClr val="7030A0"/>
                </a:solidFill>
              </a:rPr>
              <a:t>el plan de estímulos e incentivos</a:t>
            </a:r>
            <a:r>
              <a:rPr lang="es-CO" dirty="0"/>
              <a:t>, así como detectar las fortalezas y debilidades, para que sean tenidas en cuenta en el Plan institucional de capacitación y en el plan de bienestar de la entidad, de tal manera que contribuyan en la toma de decisiones estratégicas para la mejora en la prestación de los servicios a cargo de la entidad.</a:t>
            </a:r>
          </a:p>
          <a:p>
            <a:pPr marL="0" indent="0" algn="just">
              <a:buNone/>
            </a:pPr>
            <a:endParaRPr lang="es-CO" dirty="0"/>
          </a:p>
        </p:txBody>
      </p:sp>
    </p:spTree>
    <p:extLst>
      <p:ext uri="{BB962C8B-B14F-4D97-AF65-F5344CB8AC3E}">
        <p14:creationId xmlns:p14="http://schemas.microsoft.com/office/powerpoint/2010/main" val="39580534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92500" lnSpcReduction="20000"/>
          </a:bodyPr>
          <a:lstStyle/>
          <a:p>
            <a:r>
              <a:rPr lang="es-CO" dirty="0"/>
              <a:t>Es uno de los órganos de dirección y gestión del empleo público y de la gerencia pública, de carácter colegiado y bipartito.</a:t>
            </a:r>
            <a:br>
              <a:rPr lang="es-CO" dirty="0"/>
            </a:br>
            <a:r>
              <a:rPr lang="es-CO" dirty="0"/>
              <a:t/>
            </a:r>
            <a:br>
              <a:rPr lang="es-CO" dirty="0"/>
            </a:br>
            <a:r>
              <a:rPr lang="es-CO" dirty="0"/>
              <a:t>Está conformada por dos (2) representantes de la Entidad designados por el nominador, y dos (2) representantes de los empleados elegidos por votación directa de estos, constituyéndose en una manifestación de la democracia, propia del Estado Social de Derecho, en los términos del artículo 40 de la carta </a:t>
            </a:r>
            <a:r>
              <a:rPr lang="es-CO" dirty="0" smtClean="0"/>
              <a:t>Política </a:t>
            </a:r>
            <a:r>
              <a:rPr lang="es-CO" dirty="0" smtClean="0">
                <a:solidFill>
                  <a:srgbClr val="7030A0"/>
                </a:solidFill>
              </a:rPr>
              <a:t>( Decreto 1228 de 2005).</a:t>
            </a:r>
            <a:r>
              <a:rPr lang="es-CO" dirty="0"/>
              <a:t/>
            </a:r>
            <a:br>
              <a:rPr lang="es-CO" dirty="0"/>
            </a:br>
            <a:r>
              <a:rPr lang="es-CO" dirty="0"/>
              <a:t/>
            </a:r>
            <a:br>
              <a:rPr lang="es-CO" dirty="0"/>
            </a:br>
            <a:r>
              <a:rPr lang="es-CO" dirty="0"/>
              <a:t>La Comisión de Personal se configura como uno de los instrumentos que ofrece la Ley 909 de 2004, por medio del cual se busca el equilibrio entre la eficiencia de la administración pública y la garantía de participación de los empleados en las decisiones que los afecten, así como la vigilancia y el respeto por las normas y los derechos de carrera.</a:t>
            </a:r>
          </a:p>
        </p:txBody>
      </p:sp>
      <p:sp>
        <p:nvSpPr>
          <p:cNvPr id="4" name="Título 1"/>
          <p:cNvSpPr>
            <a:spLocks noGrp="1"/>
          </p:cNvSpPr>
          <p:nvPr>
            <p:ph type="title"/>
          </p:nvPr>
        </p:nvSpPr>
        <p:spPr/>
        <p:txBody>
          <a:bodyPr>
            <a:normAutofit/>
          </a:bodyPr>
          <a:lstStyle/>
          <a:p>
            <a:pPr algn="ctr"/>
            <a:r>
              <a:rPr lang="es-CO" sz="3600" b="1" dirty="0"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COMISIÓN DE PERSONAL.</a:t>
            </a:r>
            <a:endParaRPr lang="es-CO" sz="3600" dirty="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05090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67284" y="500062"/>
            <a:ext cx="10515600" cy="1325563"/>
          </a:xfrm>
        </p:spPr>
        <p:txBody>
          <a:bodyPr>
            <a:normAutofit/>
          </a:bodyPr>
          <a:lstStyle/>
          <a:p>
            <a:pPr algn="ctr"/>
            <a:r>
              <a:rPr lang="es-CO" sz="3600" b="1" dirty="0"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COMISIÓN DE PERSONAL.</a:t>
            </a:r>
            <a:endParaRPr lang="es-CO" sz="3600" dirty="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1598064"/>
            <a:ext cx="10515600" cy="4578899"/>
          </a:xfrm>
        </p:spPr>
        <p:txBody>
          <a:bodyPr>
            <a:normAutofit fontScale="77500" lnSpcReduction="20000"/>
          </a:bodyPr>
          <a:lstStyle/>
          <a:p>
            <a:pPr marL="514350" indent="-514350" algn="just">
              <a:buFont typeface="+mj-lt"/>
              <a:buAutoNum type="arabicPeriod"/>
            </a:pPr>
            <a:r>
              <a:rPr lang="es-CO" dirty="0" smtClean="0">
                <a:solidFill>
                  <a:srgbClr val="7030A0"/>
                </a:solidFill>
              </a:rPr>
              <a:t>Velar </a:t>
            </a:r>
            <a:r>
              <a:rPr lang="es-CO" dirty="0">
                <a:solidFill>
                  <a:srgbClr val="7030A0"/>
                </a:solidFill>
              </a:rPr>
              <a:t>porque se cumpla el proceso de evaluación del desempeño laboral de conformidad con los términos y condiciones establecidos en </a:t>
            </a:r>
            <a:r>
              <a:rPr lang="es-CO" dirty="0" smtClean="0">
                <a:solidFill>
                  <a:srgbClr val="7030A0"/>
                </a:solidFill>
              </a:rPr>
              <a:t>el Acuerdo 565 de 2016 y </a:t>
            </a:r>
            <a:r>
              <a:rPr lang="es-CO" dirty="0">
                <a:solidFill>
                  <a:srgbClr val="7030A0"/>
                </a:solidFill>
              </a:rPr>
              <a:t>poner en conocimiento de la CNSC y de quienes les competa, las presuntas irregularidades que conozcan</a:t>
            </a:r>
            <a:r>
              <a:rPr lang="es-CO" dirty="0"/>
              <a:t>.</a:t>
            </a:r>
          </a:p>
          <a:p>
            <a:pPr marL="514350" indent="-514350" algn="just">
              <a:buFont typeface="+mj-lt"/>
              <a:buAutoNum type="arabicPeriod"/>
            </a:pPr>
            <a:r>
              <a:rPr lang="es-CO" dirty="0" smtClean="0"/>
              <a:t>Conocer </a:t>
            </a:r>
            <a:r>
              <a:rPr lang="es-CO" dirty="0"/>
              <a:t>y resolver en única instancia, las reclamaciones que formule el evaluado inconforme con la fijación de compromisos laborales que se realiza en los casos señalados en el literal a), numeral 1º del artículo 22 y el literal a), numeral 1º del artículo 31 del Acuerdo 565 de 2016 </a:t>
            </a:r>
            <a:r>
              <a:rPr lang="es-CO" dirty="0" smtClean="0"/>
              <a:t>. </a:t>
            </a:r>
            <a:r>
              <a:rPr lang="es-CO" dirty="0"/>
              <a:t>Tal reclamación deberá decidirse en un plazo máximo de quince (15) y diez (10) días hábiles, si se trata del periodo anual u ordinario o para el periodo de prueba, respectivamente.</a:t>
            </a:r>
          </a:p>
          <a:p>
            <a:pPr marL="514350" indent="-514350" algn="just">
              <a:buFont typeface="+mj-lt"/>
              <a:buAutoNum type="arabicPeriod"/>
            </a:pPr>
            <a:r>
              <a:rPr lang="es-CO" dirty="0" smtClean="0"/>
              <a:t>Conocer </a:t>
            </a:r>
            <a:r>
              <a:rPr lang="es-CO" dirty="0"/>
              <a:t>y resolver en única instancia, las objeciones que formule el evaluador inconforme con la propuesta de compromisos laborales presentada por el evaluado que se realiza en los casos señalados en el literal b), numeral 1º del artículo 22 y el literal b), numeral 1º del artículo 31 </a:t>
            </a:r>
            <a:r>
              <a:rPr lang="es-CO" dirty="0" smtClean="0"/>
              <a:t>del </a:t>
            </a:r>
            <a:r>
              <a:rPr lang="es-CO" dirty="0"/>
              <a:t>Acuerdo 565 de 2016 </a:t>
            </a:r>
            <a:r>
              <a:rPr lang="es-CO" dirty="0" smtClean="0"/>
              <a:t>. </a:t>
            </a:r>
            <a:r>
              <a:rPr lang="es-CO" dirty="0"/>
              <a:t>Estas objeciones deberán decidirse en un plazo máximo de quince (15) y diez (10) días hábiles si se trata del periodo anual u ordinario o para el periodo de prueba, respectivamente</a:t>
            </a:r>
            <a:r>
              <a:rPr lang="es-CO" dirty="0" smtClean="0"/>
              <a:t>.</a:t>
            </a:r>
            <a:endParaRPr lang="es-CO" dirty="0"/>
          </a:p>
        </p:txBody>
      </p:sp>
    </p:spTree>
    <p:extLst>
      <p:ext uri="{BB962C8B-B14F-4D97-AF65-F5344CB8AC3E}">
        <p14:creationId xmlns:p14="http://schemas.microsoft.com/office/powerpoint/2010/main" val="27245973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marL="514350" indent="-514350" algn="just">
              <a:buFont typeface="+mj-lt"/>
              <a:buAutoNum type="arabicPeriod"/>
            </a:pPr>
            <a:r>
              <a:rPr lang="es-CO" dirty="0"/>
              <a:t>Informar a la Comisión Nacional del Servicio Civil las incidencias que afecten el proceso de evaluación del desempeño laboral, inmediatamente se produzcan, e igualmente informarle trimestralmente y por el medio que establezca la CNSC, sobre sus actuaciones y el cumplimiento de sus funciones en los asuntos relacionados con la evaluación del desempeño laboral.</a:t>
            </a:r>
          </a:p>
          <a:p>
            <a:pPr marL="514350" indent="-514350" algn="just">
              <a:buFont typeface="+mj-lt"/>
              <a:buAutoNum type="arabicPeriod"/>
            </a:pPr>
            <a:r>
              <a:rPr lang="es-CO" dirty="0"/>
              <a:t>Declarar el impedimento de alguno de sus integrantes cuando se presente alguna de las causales previstas en la ley.</a:t>
            </a:r>
          </a:p>
          <a:p>
            <a:endParaRPr lang="es-CO" dirty="0"/>
          </a:p>
        </p:txBody>
      </p:sp>
      <p:sp>
        <p:nvSpPr>
          <p:cNvPr id="4" name="Título 1"/>
          <p:cNvSpPr>
            <a:spLocks noGrp="1"/>
          </p:cNvSpPr>
          <p:nvPr>
            <p:ph type="title"/>
          </p:nvPr>
        </p:nvSpPr>
        <p:spPr/>
        <p:txBody>
          <a:bodyPr>
            <a:normAutofit/>
          </a:bodyPr>
          <a:lstStyle/>
          <a:p>
            <a:pPr algn="ctr"/>
            <a:r>
              <a:rPr lang="es-CO" sz="3600" b="1" dirty="0"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COMISIÓN DE PERSONAL.</a:t>
            </a:r>
            <a:endParaRPr lang="es-CO" sz="3600" dirty="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511194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860783"/>
            <a:ext cx="10515600" cy="916744"/>
          </a:xfrm>
        </p:spPr>
        <p:txBody>
          <a:bodyPr>
            <a:noAutofit/>
          </a:bodyPr>
          <a:lstStyle/>
          <a:p>
            <a:pPr algn="ctr"/>
            <a:r>
              <a:rPr lang="es-CO" sz="3200" b="1" dirty="0" smtClean="0">
                <a:solidFill>
                  <a:schemeClr val="accent1">
                    <a:lumMod val="75000"/>
                  </a:schemeClr>
                </a:solidFill>
                <a:latin typeface="Arial" panose="020B0604020202020204" pitchFamily="34" charset="0"/>
                <a:cs typeface="Arial" panose="020B0604020202020204" pitchFamily="34" charset="0"/>
              </a:rPr>
              <a:t>EVALUADOS (EMPLEADOS SUJETOS DE EVALUACIÓN</a:t>
            </a:r>
            <a:r>
              <a:rPr lang="es-CO" sz="3200" b="1" dirty="0">
                <a:solidFill>
                  <a:schemeClr val="accent1">
                    <a:lumMod val="75000"/>
                  </a:schemeClr>
                </a:solidFill>
              </a:rPr>
              <a:t>)</a:t>
            </a:r>
            <a:r>
              <a:rPr lang="es-CO" sz="3200" dirty="0"/>
              <a:t/>
            </a:r>
            <a:br>
              <a:rPr lang="es-CO" sz="3200" dirty="0"/>
            </a:br>
            <a:endParaRPr lang="es-CO" sz="3200" dirty="0"/>
          </a:p>
        </p:txBody>
      </p:sp>
      <p:sp>
        <p:nvSpPr>
          <p:cNvPr id="3" name="Marcador de contenido 2"/>
          <p:cNvSpPr>
            <a:spLocks noGrp="1"/>
          </p:cNvSpPr>
          <p:nvPr>
            <p:ph idx="1"/>
          </p:nvPr>
        </p:nvSpPr>
        <p:spPr/>
        <p:txBody>
          <a:bodyPr>
            <a:normAutofit fontScale="85000" lnSpcReduction="20000"/>
          </a:bodyPr>
          <a:lstStyle/>
          <a:p>
            <a:pPr marL="514350" indent="-514350" algn="just">
              <a:buFont typeface="+mj-lt"/>
              <a:buAutoNum type="arabicPeriod"/>
            </a:pPr>
            <a:r>
              <a:rPr lang="es-CO" dirty="0" smtClean="0"/>
              <a:t>Conocer </a:t>
            </a:r>
            <a:r>
              <a:rPr lang="es-CO" dirty="0"/>
              <a:t>y cumplir con las normas de carrera administrativa y en particular las establecidas en el sistema tipo de evaluación del desempeño laboral, así como las instrucciones impartidas por la entidad al respecto, y en general la normatividad e instrumentos que hacen parte del mismo.</a:t>
            </a:r>
          </a:p>
          <a:p>
            <a:pPr marL="514350" indent="-514350" algn="just">
              <a:buFont typeface="+mj-lt"/>
              <a:buAutoNum type="arabicPeriod"/>
            </a:pPr>
            <a:r>
              <a:rPr lang="es-CO" dirty="0" smtClean="0"/>
              <a:t>Solicitar </a:t>
            </a:r>
            <a:r>
              <a:rPr lang="es-CO" dirty="0"/>
              <a:t>ante el Jefe inmediato la concertación de los compromisos dentro de los cinco (5) días hábiles siguientes al vencimiento del plazo establecido para el periodo respectivo, caso en el cual el evaluador deberá cumplir de forma inmediata o a más tardar el día hábil siguiente con su obligación. Si no se hubiere cumplido tal responsabilidad, el empleado sujeto de evaluación presentará, dentro de los cinco (5) días hábiles siguientes al vencimiento de dicho término, una propuesta de compromisos, la cual se entenderá aprobada de manera inmediata y será remitida por este al evaluador, con copia a la hoja de vida del evaluado, salvo que sea objetada por el evaluador en los términos previstos en el literal c) del numeral 6º del presente artículo, la misma responsabilidad se surtirá para el periodo de prueba</a:t>
            </a:r>
            <a:r>
              <a:rPr lang="es-CO" dirty="0" smtClean="0"/>
              <a:t>.</a:t>
            </a:r>
            <a:endParaRPr lang="es-CO" dirty="0"/>
          </a:p>
        </p:txBody>
      </p:sp>
    </p:spTree>
    <p:extLst>
      <p:ext uri="{BB962C8B-B14F-4D97-AF65-F5344CB8AC3E}">
        <p14:creationId xmlns:p14="http://schemas.microsoft.com/office/powerpoint/2010/main" val="11789582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4656138" y="549275"/>
            <a:ext cx="2735262" cy="217488"/>
          </a:xfrm>
          <a:prstGeom prst="rect">
            <a:avLst/>
          </a:prstGeom>
          <a:noFill/>
          <a:ln w="34925" algn="ctr">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s-CO" altLang="es-CO" sz="2000" b="1">
                <a:solidFill>
                  <a:srgbClr val="000099"/>
                </a:solidFill>
                <a:latin typeface="Comic Sans MS" panose="030F0702030302020204" pitchFamily="66" charset="0"/>
              </a:rPr>
              <a:t>ESTRATEGIA</a:t>
            </a:r>
            <a:endParaRPr lang="es-ES" altLang="es-CO" sz="2000" b="1">
              <a:solidFill>
                <a:srgbClr val="000099"/>
              </a:solidFill>
              <a:latin typeface="Comic Sans MS" panose="030F0702030302020204" pitchFamily="66" charset="0"/>
            </a:endParaRPr>
          </a:p>
        </p:txBody>
      </p:sp>
      <p:sp>
        <p:nvSpPr>
          <p:cNvPr id="8195" name="AutoShape 3"/>
          <p:cNvSpPr>
            <a:spLocks noChangeArrowheads="1"/>
          </p:cNvSpPr>
          <p:nvPr/>
        </p:nvSpPr>
        <p:spPr bwMode="auto">
          <a:xfrm>
            <a:off x="5735639" y="836614"/>
            <a:ext cx="574675" cy="288925"/>
          </a:xfrm>
          <a:prstGeom prst="downArrow">
            <a:avLst>
              <a:gd name="adj1" fmla="val 50000"/>
              <a:gd name="adj2" fmla="val 25000"/>
            </a:avLst>
          </a:prstGeom>
          <a:gradFill rotWithShape="0">
            <a:gsLst>
              <a:gs pos="0">
                <a:srgbClr val="0033FF"/>
              </a:gs>
              <a:gs pos="100000">
                <a:srgbClr val="DDDDDD"/>
              </a:gs>
            </a:gsLst>
            <a:lin ang="5400000" scaled="1"/>
          </a:gradFill>
          <a:ln w="34925" algn="ctr">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s-CO" altLang="es-CO" sz="2400">
              <a:latin typeface="Arial" panose="020B0604020202020204" pitchFamily="34" charset="0"/>
            </a:endParaRPr>
          </a:p>
        </p:txBody>
      </p:sp>
      <p:graphicFrame>
        <p:nvGraphicFramePr>
          <p:cNvPr id="692281" name="Group 57"/>
          <p:cNvGraphicFramePr>
            <a:graphicFrameLocks noGrp="1"/>
          </p:cNvGraphicFramePr>
          <p:nvPr/>
        </p:nvGraphicFramePr>
        <p:xfrm>
          <a:off x="1600200" y="1143000"/>
          <a:ext cx="8915400" cy="5610290"/>
        </p:xfrm>
        <a:graphic>
          <a:graphicData uri="http://schemas.openxmlformats.org/drawingml/2006/table">
            <a:tbl>
              <a:tblPr/>
              <a:tblGrid>
                <a:gridCol w="2552700"/>
                <a:gridCol w="2095500"/>
                <a:gridCol w="2209800"/>
                <a:gridCol w="2057400"/>
              </a:tblGrid>
              <a:tr h="631781">
                <a:tc gridSpan="4">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CO" altLang="es-CO" sz="2400" b="1" i="0" u="none" strike="noStrike" cap="none" normalizeH="0" baseline="0" smtClean="0">
                          <a:ln>
                            <a:noFill/>
                          </a:ln>
                          <a:solidFill>
                            <a:srgbClr val="000099"/>
                          </a:solidFill>
                          <a:effectLst/>
                          <a:latin typeface="Comic Sans MS" panose="030F0702030302020204" pitchFamily="66" charset="0"/>
                        </a:rPr>
                        <a:t>PLANIFICACIÓN</a:t>
                      </a:r>
                      <a:endParaRPr kumimoji="0" lang="es-ES" altLang="es-CO" sz="2400" b="1" i="0" u="none" strike="noStrike" cap="none" normalizeH="0" baseline="0" smtClean="0">
                        <a:ln>
                          <a:noFill/>
                        </a:ln>
                        <a:solidFill>
                          <a:srgbClr val="000099"/>
                        </a:solidFill>
                        <a:effectLst/>
                        <a:latin typeface="Comic Sans MS" panose="030F0702030302020204" pitchFamily="66" charset="0"/>
                      </a:endParaRPr>
                    </a:p>
                  </a:txBody>
                  <a:tcPr marT="45717" marB="4571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s-CO"/>
                    </a:p>
                  </a:txBody>
                  <a:tcPr/>
                </a:tc>
                <a:tc hMerge="1">
                  <a:txBody>
                    <a:bodyPr/>
                    <a:lstStyle/>
                    <a:p>
                      <a:endParaRPr lang="es-CO"/>
                    </a:p>
                  </a:txBody>
                  <a:tcPr/>
                </a:tc>
                <a:tc hMerge="1">
                  <a:txBody>
                    <a:bodyPr/>
                    <a:lstStyle/>
                    <a:p>
                      <a:endParaRPr lang="es-CO"/>
                    </a:p>
                  </a:txBody>
                  <a:tcPr/>
                </a:tc>
              </a:tr>
              <a:tr h="1958841">
                <a:tc rowSpan="2">
                  <a:txBody>
                    <a:bodyPr/>
                    <a:lstStyle>
                      <a:lvl1pPr marL="92075">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92075" marR="0" lvl="0" indent="0" algn="ctr" defTabSz="914400" rtl="0" eaLnBrk="0" fontAlgn="base" latinLnBrk="0" hangingPunct="0">
                        <a:lnSpc>
                          <a:spcPct val="100000"/>
                        </a:lnSpc>
                        <a:spcBef>
                          <a:spcPct val="20000"/>
                        </a:spcBef>
                        <a:spcAft>
                          <a:spcPct val="0"/>
                        </a:spcAft>
                        <a:buClrTx/>
                        <a:buSzTx/>
                        <a:buFontTx/>
                        <a:buNone/>
                        <a:tabLst/>
                      </a:pPr>
                      <a:r>
                        <a:rPr kumimoji="0" lang="es-CO" altLang="es-CO" sz="2400" b="0" i="0" u="none" strike="noStrike" cap="none" normalizeH="0" baseline="0" smtClean="0">
                          <a:ln>
                            <a:noFill/>
                          </a:ln>
                          <a:solidFill>
                            <a:srgbClr val="000099"/>
                          </a:solidFill>
                          <a:effectLst/>
                          <a:latin typeface="Comic Sans MS" panose="030F0702030302020204" pitchFamily="66" charset="0"/>
                        </a:rPr>
                        <a:t>Organización del trabajo.</a:t>
                      </a:r>
                    </a:p>
                    <a:p>
                      <a:pPr marL="92075" marR="0" lvl="0" indent="0" algn="ctr" defTabSz="914400" rtl="0" eaLnBrk="0" fontAlgn="base" latinLnBrk="0" hangingPunct="0">
                        <a:lnSpc>
                          <a:spcPct val="100000"/>
                        </a:lnSpc>
                        <a:spcBef>
                          <a:spcPct val="20000"/>
                        </a:spcBef>
                        <a:spcAft>
                          <a:spcPct val="0"/>
                        </a:spcAft>
                        <a:buClrTx/>
                        <a:buSzTx/>
                        <a:buFontTx/>
                        <a:buNone/>
                        <a:tabLst/>
                      </a:pPr>
                      <a:endParaRPr kumimoji="0" lang="es-CO" altLang="es-CO" sz="2400" b="0" i="0" u="none" strike="noStrike" cap="none" normalizeH="0" baseline="0" smtClean="0">
                        <a:ln>
                          <a:noFill/>
                        </a:ln>
                        <a:solidFill>
                          <a:srgbClr val="000099"/>
                        </a:solidFill>
                        <a:effectLst/>
                        <a:latin typeface="Comic Sans MS" panose="030F0702030302020204" pitchFamily="66" charset="0"/>
                      </a:endParaRPr>
                    </a:p>
                    <a:p>
                      <a:pPr marL="92075" marR="0" lvl="0" indent="0" algn="ctr" defTabSz="914400" rtl="0" eaLnBrk="0" fontAlgn="base" latinLnBrk="0" hangingPunct="0">
                        <a:lnSpc>
                          <a:spcPct val="100000"/>
                        </a:lnSpc>
                        <a:spcBef>
                          <a:spcPct val="20000"/>
                        </a:spcBef>
                        <a:spcAft>
                          <a:spcPct val="0"/>
                        </a:spcAft>
                        <a:buClrTx/>
                        <a:buSzTx/>
                        <a:buFontTx/>
                        <a:buNone/>
                        <a:tabLst/>
                      </a:pPr>
                      <a:endParaRPr kumimoji="0" lang="es-CO" altLang="es-CO" sz="2400" b="0" i="0" u="none" strike="noStrike" cap="none" normalizeH="0" baseline="0" smtClean="0">
                        <a:ln>
                          <a:noFill/>
                        </a:ln>
                        <a:solidFill>
                          <a:srgbClr val="000099"/>
                        </a:solidFill>
                        <a:effectLst/>
                        <a:latin typeface="Comic Sans MS" panose="030F0702030302020204" pitchFamily="66" charset="0"/>
                      </a:endParaRPr>
                    </a:p>
                    <a:p>
                      <a:pPr marL="92075" marR="0" lvl="0" indent="0" algn="l" defTabSz="914400" rtl="0" eaLnBrk="0" fontAlgn="base" latinLnBrk="0" hangingPunct="0">
                        <a:lnSpc>
                          <a:spcPct val="100000"/>
                        </a:lnSpc>
                        <a:spcBef>
                          <a:spcPct val="20000"/>
                        </a:spcBef>
                        <a:spcAft>
                          <a:spcPct val="0"/>
                        </a:spcAft>
                        <a:buClr>
                          <a:schemeClr val="bg2"/>
                        </a:buClr>
                        <a:buSzTx/>
                        <a:buFontTx/>
                        <a:buChar char="•"/>
                        <a:tabLst/>
                      </a:pPr>
                      <a:r>
                        <a:rPr kumimoji="0" lang="es-CO" altLang="es-CO" sz="2000" b="0" i="0" u="none" strike="noStrike" cap="none" normalizeH="0" baseline="0" smtClean="0">
                          <a:ln>
                            <a:noFill/>
                          </a:ln>
                          <a:solidFill>
                            <a:srgbClr val="000099"/>
                          </a:solidFill>
                          <a:effectLst/>
                          <a:latin typeface="Comic Sans MS" panose="030F0702030302020204" pitchFamily="66" charset="0"/>
                        </a:rPr>
                        <a:t> Diseño de                                                  </a:t>
                      </a:r>
                    </a:p>
                    <a:p>
                      <a:pPr marL="92075" marR="0" lvl="0" indent="0" algn="l" defTabSz="914400" rtl="0" eaLnBrk="0" fontAlgn="base" latinLnBrk="0" hangingPunct="0">
                        <a:lnSpc>
                          <a:spcPct val="100000"/>
                        </a:lnSpc>
                        <a:spcBef>
                          <a:spcPct val="20000"/>
                        </a:spcBef>
                        <a:spcAft>
                          <a:spcPct val="0"/>
                        </a:spcAft>
                        <a:buClr>
                          <a:schemeClr val="bg2"/>
                        </a:buClr>
                        <a:buSzTx/>
                        <a:buFontTx/>
                        <a:buNone/>
                        <a:tabLst/>
                      </a:pPr>
                      <a:r>
                        <a:rPr kumimoji="0" lang="es-CO" altLang="es-CO" sz="2000" b="0" i="0" u="none" strike="noStrike" cap="none" normalizeH="0" baseline="0" smtClean="0">
                          <a:ln>
                            <a:noFill/>
                          </a:ln>
                          <a:solidFill>
                            <a:srgbClr val="000099"/>
                          </a:solidFill>
                          <a:effectLst/>
                          <a:latin typeface="Comic Sans MS" panose="030F0702030302020204" pitchFamily="66" charset="0"/>
                        </a:rPr>
                        <a:t>  puestos.</a:t>
                      </a:r>
                    </a:p>
                    <a:p>
                      <a:pPr marL="92075" marR="0" lvl="0" indent="0" algn="l" defTabSz="914400" rtl="0" eaLnBrk="0" fontAlgn="base" latinLnBrk="0" hangingPunct="0">
                        <a:lnSpc>
                          <a:spcPct val="100000"/>
                        </a:lnSpc>
                        <a:spcBef>
                          <a:spcPct val="20000"/>
                        </a:spcBef>
                        <a:spcAft>
                          <a:spcPct val="0"/>
                        </a:spcAft>
                        <a:buClr>
                          <a:schemeClr val="bg2"/>
                        </a:buClr>
                        <a:buSzTx/>
                        <a:buFontTx/>
                        <a:buChar char="•"/>
                        <a:tabLst/>
                      </a:pPr>
                      <a:endParaRPr kumimoji="0" lang="es-CO" altLang="es-CO" sz="2000" b="0" i="0" u="none" strike="noStrike" cap="none" normalizeH="0" baseline="0" smtClean="0">
                        <a:ln>
                          <a:noFill/>
                        </a:ln>
                        <a:solidFill>
                          <a:srgbClr val="000099"/>
                        </a:solidFill>
                        <a:effectLst/>
                        <a:latin typeface="Comic Sans MS" panose="030F0702030302020204" pitchFamily="66" charset="0"/>
                      </a:endParaRPr>
                    </a:p>
                    <a:p>
                      <a:pPr marL="92075" marR="0" lvl="0" indent="0" algn="l" defTabSz="914400" rtl="0" eaLnBrk="0" fontAlgn="base" latinLnBrk="0" hangingPunct="0">
                        <a:lnSpc>
                          <a:spcPct val="100000"/>
                        </a:lnSpc>
                        <a:spcBef>
                          <a:spcPct val="20000"/>
                        </a:spcBef>
                        <a:spcAft>
                          <a:spcPct val="0"/>
                        </a:spcAft>
                        <a:buClr>
                          <a:schemeClr val="bg2"/>
                        </a:buClr>
                        <a:buSzTx/>
                        <a:buFontTx/>
                        <a:buChar char="•"/>
                        <a:tabLst/>
                      </a:pPr>
                      <a:r>
                        <a:rPr kumimoji="0" lang="es-CO" altLang="es-CO" sz="1800" b="1" i="0" u="none" strike="noStrike" cap="none" normalizeH="0" baseline="0" smtClean="0">
                          <a:ln>
                            <a:noFill/>
                          </a:ln>
                          <a:solidFill>
                            <a:srgbClr val="000099"/>
                          </a:solidFill>
                          <a:effectLst/>
                          <a:latin typeface="Comic Sans MS" panose="030F0702030302020204" pitchFamily="66" charset="0"/>
                        </a:rPr>
                        <a:t> </a:t>
                      </a:r>
                      <a:r>
                        <a:rPr kumimoji="0" lang="es-CO" altLang="es-CO" sz="2000" b="0" i="0" u="none" strike="noStrike" cap="none" normalizeH="0" baseline="0" smtClean="0">
                          <a:ln>
                            <a:noFill/>
                          </a:ln>
                          <a:solidFill>
                            <a:srgbClr val="000099"/>
                          </a:solidFill>
                          <a:effectLst/>
                          <a:latin typeface="Comic Sans MS" panose="030F0702030302020204" pitchFamily="66" charset="0"/>
                        </a:rPr>
                        <a:t>Definición de  </a:t>
                      </a:r>
                    </a:p>
                    <a:p>
                      <a:pPr marL="92075" marR="0" lvl="0" indent="0" algn="l" defTabSz="914400" rtl="0" eaLnBrk="0" fontAlgn="base" latinLnBrk="0" hangingPunct="0">
                        <a:lnSpc>
                          <a:spcPct val="100000"/>
                        </a:lnSpc>
                        <a:spcBef>
                          <a:spcPct val="20000"/>
                        </a:spcBef>
                        <a:spcAft>
                          <a:spcPct val="0"/>
                        </a:spcAft>
                        <a:buClr>
                          <a:schemeClr val="bg2"/>
                        </a:buClr>
                        <a:buSzTx/>
                        <a:buFontTx/>
                        <a:buNone/>
                        <a:tabLst/>
                      </a:pPr>
                      <a:r>
                        <a:rPr kumimoji="0" lang="es-CO" altLang="es-CO" sz="2000" b="0" i="0" u="none" strike="noStrike" cap="none" normalizeH="0" baseline="0" smtClean="0">
                          <a:ln>
                            <a:noFill/>
                          </a:ln>
                          <a:solidFill>
                            <a:srgbClr val="000099"/>
                          </a:solidFill>
                          <a:effectLst/>
                          <a:latin typeface="Comic Sans MS" panose="030F0702030302020204" pitchFamily="66" charset="0"/>
                        </a:rPr>
                        <a:t>   perfiles</a:t>
                      </a:r>
                      <a:endParaRPr kumimoji="0" lang="es-ES" altLang="es-CO" sz="2000" b="0" i="0" u="none" strike="noStrike" cap="none" normalizeH="0" baseline="0" smtClean="0">
                        <a:ln>
                          <a:noFill/>
                        </a:ln>
                        <a:solidFill>
                          <a:srgbClr val="000099"/>
                        </a:solidFill>
                        <a:effectLst/>
                        <a:latin typeface="Comic Sans MS" panose="030F0702030302020204" pitchFamily="66" charset="0"/>
                      </a:endParaRPr>
                    </a:p>
                  </a:txBody>
                  <a:tcPr marL="90000" marR="90000" marT="46797" marB="4679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CO" altLang="es-CO" sz="2400" b="0" i="0" u="none" strike="noStrike" cap="none" normalizeH="0" baseline="0" smtClean="0">
                          <a:ln>
                            <a:noFill/>
                          </a:ln>
                          <a:solidFill>
                            <a:srgbClr val="000099"/>
                          </a:solidFill>
                          <a:effectLst/>
                          <a:latin typeface="Comic Sans MS" panose="030F0702030302020204" pitchFamily="66" charset="0"/>
                        </a:rPr>
                        <a:t>Gestión del empleo.</a:t>
                      </a:r>
                    </a:p>
                    <a:p>
                      <a:pPr marL="0" marR="0" lvl="0" indent="0" algn="l" defTabSz="914400" rtl="0" eaLnBrk="0" fontAlgn="base" latinLnBrk="0" hangingPunct="0">
                        <a:lnSpc>
                          <a:spcPct val="100000"/>
                        </a:lnSpc>
                        <a:spcBef>
                          <a:spcPct val="20000"/>
                        </a:spcBef>
                        <a:spcAft>
                          <a:spcPct val="0"/>
                        </a:spcAft>
                        <a:buClrTx/>
                        <a:buSzTx/>
                        <a:buFontTx/>
                        <a:buChar char="•"/>
                        <a:tabLst/>
                      </a:pPr>
                      <a:endParaRPr kumimoji="0" lang="es-CO" altLang="es-CO" sz="2000" b="0" i="0" u="none" strike="noStrike" cap="none" normalizeH="0" baseline="0" smtClean="0">
                        <a:ln>
                          <a:noFill/>
                        </a:ln>
                        <a:solidFill>
                          <a:srgbClr val="000099"/>
                        </a:solidFill>
                        <a:effectLst/>
                        <a:latin typeface="Comic Sans MS" panose="030F0702030302020204" pitchFamily="66" charset="0"/>
                      </a:endParaRPr>
                    </a:p>
                    <a:p>
                      <a:pPr marL="0" marR="0" lvl="0" indent="0" algn="l" defTabSz="914400" rtl="0" eaLnBrk="0" fontAlgn="base" latinLnBrk="0" hangingPunct="0">
                        <a:lnSpc>
                          <a:spcPct val="100000"/>
                        </a:lnSpc>
                        <a:spcBef>
                          <a:spcPct val="20000"/>
                        </a:spcBef>
                        <a:spcAft>
                          <a:spcPct val="0"/>
                        </a:spcAft>
                        <a:buClrTx/>
                        <a:buSzTx/>
                        <a:buFontTx/>
                        <a:buChar char="•"/>
                        <a:tabLst/>
                      </a:pPr>
                      <a:endParaRPr kumimoji="0" lang="es-CO" altLang="es-CO" sz="2000" b="0" i="0" u="none" strike="noStrike" cap="none" normalizeH="0" baseline="0" smtClean="0">
                        <a:ln>
                          <a:noFill/>
                        </a:ln>
                        <a:solidFill>
                          <a:srgbClr val="000099"/>
                        </a:solidFill>
                        <a:effectLst/>
                        <a:latin typeface="Comic Sans MS" panose="030F0702030302020204" pitchFamily="66" charset="0"/>
                      </a:endParaRPr>
                    </a:p>
                    <a:p>
                      <a:pPr marL="0" marR="0" lvl="0" indent="0" algn="l" defTabSz="914400" rtl="0" eaLnBrk="0" fontAlgn="base" latinLnBrk="0" hangingPunct="0">
                        <a:lnSpc>
                          <a:spcPct val="100000"/>
                        </a:lnSpc>
                        <a:spcBef>
                          <a:spcPct val="20000"/>
                        </a:spcBef>
                        <a:spcAft>
                          <a:spcPct val="0"/>
                        </a:spcAft>
                        <a:buClr>
                          <a:schemeClr val="bg2"/>
                        </a:buClr>
                        <a:buSzTx/>
                        <a:buFontTx/>
                        <a:buChar char="•"/>
                        <a:tabLst/>
                      </a:pPr>
                      <a:r>
                        <a:rPr kumimoji="0" lang="es-CO" altLang="es-CO" sz="2000" b="0" i="0" u="none" strike="noStrike" cap="none" normalizeH="0" baseline="0" smtClean="0">
                          <a:ln>
                            <a:noFill/>
                          </a:ln>
                          <a:solidFill>
                            <a:srgbClr val="000099"/>
                          </a:solidFill>
                          <a:effectLst/>
                          <a:latin typeface="Comic Sans MS" panose="030F0702030302020204" pitchFamily="66" charset="0"/>
                        </a:rPr>
                        <a:t> Incorporación.</a:t>
                      </a:r>
                    </a:p>
                    <a:p>
                      <a:pPr marL="0" marR="0" lvl="0" indent="0" algn="l" defTabSz="914400" rtl="0" eaLnBrk="0" fontAlgn="base" latinLnBrk="0" hangingPunct="0">
                        <a:lnSpc>
                          <a:spcPct val="100000"/>
                        </a:lnSpc>
                        <a:spcBef>
                          <a:spcPct val="20000"/>
                        </a:spcBef>
                        <a:spcAft>
                          <a:spcPct val="0"/>
                        </a:spcAft>
                        <a:buClr>
                          <a:schemeClr val="bg2"/>
                        </a:buClr>
                        <a:buSzTx/>
                        <a:buFontTx/>
                        <a:buChar char="•"/>
                        <a:tabLst/>
                      </a:pPr>
                      <a:r>
                        <a:rPr kumimoji="0" lang="es-CO" altLang="es-CO" sz="2000" b="0" i="0" u="none" strike="noStrike" cap="none" normalizeH="0" baseline="0" smtClean="0">
                          <a:ln>
                            <a:noFill/>
                          </a:ln>
                          <a:solidFill>
                            <a:srgbClr val="000099"/>
                          </a:solidFill>
                          <a:effectLst/>
                          <a:latin typeface="Comic Sans MS" panose="030F0702030302020204" pitchFamily="66" charset="0"/>
                        </a:rPr>
                        <a:t> Movilidad</a:t>
                      </a:r>
                    </a:p>
                    <a:p>
                      <a:pPr marL="0" marR="0" lvl="0" indent="0" algn="l" defTabSz="914400" rtl="0" eaLnBrk="0" fontAlgn="base" latinLnBrk="0" hangingPunct="0">
                        <a:lnSpc>
                          <a:spcPct val="100000"/>
                        </a:lnSpc>
                        <a:spcBef>
                          <a:spcPct val="20000"/>
                        </a:spcBef>
                        <a:spcAft>
                          <a:spcPct val="0"/>
                        </a:spcAft>
                        <a:buClr>
                          <a:schemeClr val="bg2"/>
                        </a:buClr>
                        <a:buSzTx/>
                        <a:buFontTx/>
                        <a:buChar char="•"/>
                        <a:tabLst/>
                      </a:pPr>
                      <a:r>
                        <a:rPr kumimoji="0" lang="es-CO" altLang="es-CO" sz="2000" b="0" i="0" u="none" strike="noStrike" cap="none" normalizeH="0" baseline="0" smtClean="0">
                          <a:ln>
                            <a:noFill/>
                          </a:ln>
                          <a:solidFill>
                            <a:srgbClr val="000099"/>
                          </a:solidFill>
                          <a:effectLst/>
                          <a:latin typeface="Comic Sans MS" panose="030F0702030302020204" pitchFamily="66" charset="0"/>
                        </a:rPr>
                        <a:t> Desvinculación.</a:t>
                      </a:r>
                      <a:endParaRPr kumimoji="0" lang="es-ES" altLang="es-CO" sz="2000" b="0" i="0" u="none" strike="noStrike" cap="none" normalizeH="0" baseline="0" smtClean="0">
                        <a:ln>
                          <a:noFill/>
                        </a:ln>
                        <a:solidFill>
                          <a:srgbClr val="000099"/>
                        </a:solidFill>
                        <a:effectLst/>
                        <a:latin typeface="Comic Sans MS" panose="030F0702030302020204" pitchFamily="66" charset="0"/>
                      </a:endParaRPr>
                    </a:p>
                  </a:txBody>
                  <a:tcPr marL="90000" marR="90000" marT="46797" marB="4679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s-CO" altLang="es-CO" sz="2400" b="1" i="0" u="none" strike="noStrike" cap="none" normalizeH="0" baseline="0" smtClean="0">
                          <a:ln>
                            <a:noFill/>
                          </a:ln>
                          <a:solidFill>
                            <a:srgbClr val="CC0000"/>
                          </a:solidFill>
                          <a:effectLst/>
                          <a:latin typeface="Century Gothic" panose="020B0502020202020204" pitchFamily="34" charset="0"/>
                        </a:rPr>
                        <a:t>Gestión del rendimiento.</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s-CO" altLang="es-CO" sz="2400" b="1" i="0" u="none" strike="noStrike" cap="none" normalizeH="0" baseline="0" smtClean="0">
                        <a:ln>
                          <a:noFill/>
                        </a:ln>
                        <a:solidFill>
                          <a:srgbClr val="CC0000"/>
                        </a:solidFill>
                        <a:effectLst/>
                        <a:latin typeface="Century Gothic" panose="020B0502020202020204" pitchFamily="34" charset="0"/>
                      </a:endParaRP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s-CO" altLang="es-CO" sz="2400" b="1" i="0" u="none" strike="noStrike" cap="none" normalizeH="0" baseline="0" smtClean="0">
                        <a:ln>
                          <a:noFill/>
                        </a:ln>
                        <a:solidFill>
                          <a:srgbClr val="000099"/>
                        </a:solidFill>
                        <a:effectLst/>
                        <a:latin typeface="Century Gothic" panose="020B0502020202020204" pitchFamily="34" charset="0"/>
                      </a:endParaRPr>
                    </a:p>
                    <a:p>
                      <a:pPr marL="0" marR="0" lvl="0" indent="0" algn="l" defTabSz="914400" rtl="0" eaLnBrk="0" fontAlgn="base" latinLnBrk="0" hangingPunct="0">
                        <a:lnSpc>
                          <a:spcPct val="100000"/>
                        </a:lnSpc>
                        <a:spcBef>
                          <a:spcPct val="20000"/>
                        </a:spcBef>
                        <a:spcAft>
                          <a:spcPct val="0"/>
                        </a:spcAft>
                        <a:buClr>
                          <a:schemeClr val="bg2"/>
                        </a:buClr>
                        <a:buSzTx/>
                        <a:buFontTx/>
                        <a:buChar char="•"/>
                        <a:tabLst/>
                      </a:pPr>
                      <a:r>
                        <a:rPr kumimoji="0" lang="es-CO" altLang="es-CO" sz="2000" b="1" i="0" u="none" strike="noStrike" cap="none" normalizeH="0" baseline="0" smtClean="0">
                          <a:ln>
                            <a:noFill/>
                          </a:ln>
                          <a:solidFill>
                            <a:srgbClr val="000099"/>
                          </a:solidFill>
                          <a:effectLst/>
                          <a:latin typeface="Century Gothic" panose="020B0502020202020204" pitchFamily="34" charset="0"/>
                        </a:rPr>
                        <a:t> </a:t>
                      </a:r>
                      <a:r>
                        <a:rPr kumimoji="0" lang="es-CO" altLang="es-CO" sz="2000" b="1" i="0" u="none" strike="noStrike" cap="none" normalizeH="0" baseline="0" smtClean="0">
                          <a:ln>
                            <a:noFill/>
                          </a:ln>
                          <a:solidFill>
                            <a:srgbClr val="CC3300"/>
                          </a:solidFill>
                          <a:effectLst/>
                          <a:latin typeface="Century Gothic" panose="020B0502020202020204" pitchFamily="34" charset="0"/>
                        </a:rPr>
                        <a:t>P</a:t>
                      </a:r>
                      <a:r>
                        <a:rPr kumimoji="0" lang="es-CO" altLang="es-CO" sz="2000" b="1" i="0" u="none" strike="noStrike" cap="none" normalizeH="0" baseline="0" smtClean="0">
                          <a:ln>
                            <a:noFill/>
                          </a:ln>
                          <a:solidFill>
                            <a:srgbClr val="CC0000"/>
                          </a:solidFill>
                          <a:effectLst/>
                          <a:latin typeface="Century Gothic" panose="020B0502020202020204" pitchFamily="34" charset="0"/>
                        </a:rPr>
                        <a:t>lanificación.</a:t>
                      </a:r>
                    </a:p>
                    <a:p>
                      <a:pPr marL="0" marR="0" lvl="0" indent="0" algn="l" defTabSz="914400" rtl="0" eaLnBrk="0" fontAlgn="base" latinLnBrk="0" hangingPunct="0">
                        <a:lnSpc>
                          <a:spcPct val="100000"/>
                        </a:lnSpc>
                        <a:spcBef>
                          <a:spcPct val="20000"/>
                        </a:spcBef>
                        <a:spcAft>
                          <a:spcPct val="0"/>
                        </a:spcAft>
                        <a:buClr>
                          <a:schemeClr val="bg2"/>
                        </a:buClr>
                        <a:buSzTx/>
                        <a:buFontTx/>
                        <a:buChar char="•"/>
                        <a:tabLst/>
                      </a:pPr>
                      <a:r>
                        <a:rPr kumimoji="0" lang="es-CO" altLang="es-CO" sz="2000" b="1" i="0" u="none" strike="noStrike" cap="none" normalizeH="0" baseline="0" smtClean="0">
                          <a:ln>
                            <a:noFill/>
                          </a:ln>
                          <a:solidFill>
                            <a:srgbClr val="CC0000"/>
                          </a:solidFill>
                          <a:effectLst/>
                          <a:latin typeface="Century Gothic" panose="020B0502020202020204" pitchFamily="34" charset="0"/>
                        </a:rPr>
                        <a:t> Evaluación.</a:t>
                      </a:r>
                      <a:endParaRPr kumimoji="0" lang="es-ES" altLang="es-CO" sz="2000" b="1" i="0" u="none" strike="noStrike" cap="none" normalizeH="0" baseline="0" smtClean="0">
                        <a:ln>
                          <a:noFill/>
                        </a:ln>
                        <a:solidFill>
                          <a:srgbClr val="CC0000"/>
                        </a:solidFill>
                        <a:effectLst/>
                        <a:latin typeface="Century Gothic" panose="020B0502020202020204" pitchFamily="34" charset="0"/>
                      </a:endParaRPr>
                    </a:p>
                  </a:txBody>
                  <a:tcPr marL="90000" marR="90000" marT="46797" marB="4679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CO" altLang="es-CO" sz="2200" b="1" i="0" u="none" strike="noStrike" cap="none" normalizeH="0" baseline="0" smtClean="0">
                          <a:ln>
                            <a:noFill/>
                          </a:ln>
                          <a:solidFill>
                            <a:srgbClr val="000099"/>
                          </a:solidFill>
                          <a:effectLst/>
                          <a:latin typeface="Comic Sans MS" panose="030F0702030302020204" pitchFamily="66" charset="0"/>
                        </a:rPr>
                        <a:t>Gestión de la compensación</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s-CO" altLang="es-CO" sz="1600" b="0" i="0" u="none" strike="noStrike" cap="none" normalizeH="0" baseline="0" smtClean="0">
                          <a:ln>
                            <a:noFill/>
                          </a:ln>
                          <a:solidFill>
                            <a:srgbClr val="000099"/>
                          </a:solidFill>
                          <a:effectLst/>
                          <a:latin typeface="Comic Sans MS" panose="030F0702030302020204" pitchFamily="66" charset="0"/>
                        </a:rPr>
                        <a:t>Retribución monetaria y no monetaria</a:t>
                      </a:r>
                      <a:r>
                        <a:rPr kumimoji="0" lang="es-CO" altLang="es-CO" sz="1600" b="1" i="0" u="none" strike="noStrike" cap="none" normalizeH="0" baseline="0" smtClean="0">
                          <a:ln>
                            <a:noFill/>
                          </a:ln>
                          <a:solidFill>
                            <a:srgbClr val="000099"/>
                          </a:solidFill>
                          <a:effectLst/>
                          <a:latin typeface="Comic Sans MS" panose="030F0702030302020204" pitchFamily="66" charset="0"/>
                        </a:rPr>
                        <a:t>.</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s-ES" altLang="es-CO" sz="2200" b="1" i="0" u="none" strike="noStrike" cap="none" normalizeH="0" baseline="0" smtClean="0">
                        <a:ln>
                          <a:noFill/>
                        </a:ln>
                        <a:solidFill>
                          <a:srgbClr val="000099"/>
                        </a:solidFill>
                        <a:effectLst/>
                        <a:latin typeface="Comic Sans MS" panose="030F0702030302020204" pitchFamily="66" charset="0"/>
                      </a:endParaRPr>
                    </a:p>
                  </a:txBody>
                  <a:tcPr marL="90000" marR="90000" marT="46797" marB="46797"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843106">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s-CO" altLang="es-CO" sz="2400" b="0" i="0" u="none" strike="noStrike" cap="none" normalizeH="0" baseline="0" smtClean="0">
                          <a:ln>
                            <a:noFill/>
                          </a:ln>
                          <a:solidFill>
                            <a:srgbClr val="000099"/>
                          </a:solidFill>
                          <a:effectLst/>
                          <a:latin typeface="Comic Sans MS" panose="030F0702030302020204" pitchFamily="66" charset="0"/>
                        </a:rPr>
                        <a:t>Gestión del desarrollo.</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s-CO" altLang="es-CO" sz="1600" b="0" i="0" u="none" strike="noStrike" cap="none" normalizeH="0" baseline="0" smtClean="0">
                          <a:ln>
                            <a:noFill/>
                          </a:ln>
                          <a:solidFill>
                            <a:srgbClr val="000099"/>
                          </a:solidFill>
                          <a:effectLst/>
                          <a:latin typeface="Comic Sans MS" panose="030F0702030302020204" pitchFamily="66" charset="0"/>
                        </a:rPr>
                        <a:t> </a:t>
                      </a:r>
                      <a:r>
                        <a:rPr kumimoji="0" lang="es-CO" altLang="es-CO" sz="1400" b="0" i="0" u="none" strike="noStrike" cap="none" normalizeH="0" baseline="0" smtClean="0">
                          <a:ln>
                            <a:noFill/>
                          </a:ln>
                          <a:solidFill>
                            <a:srgbClr val="000099"/>
                          </a:solidFill>
                          <a:effectLst/>
                          <a:latin typeface="Comic Sans MS" panose="030F0702030302020204" pitchFamily="66" charset="0"/>
                        </a:rPr>
                        <a:t>Promoción y carrera.</a:t>
                      </a:r>
                    </a:p>
                    <a:p>
                      <a:pPr marL="0" marR="0" lvl="0" indent="0" algn="l" defTabSz="914400" rtl="0" eaLnBrk="0" fontAlgn="base" latinLnBrk="0" hangingPunct="0">
                        <a:lnSpc>
                          <a:spcPct val="100000"/>
                        </a:lnSpc>
                        <a:spcBef>
                          <a:spcPct val="20000"/>
                        </a:spcBef>
                        <a:spcAft>
                          <a:spcPct val="0"/>
                        </a:spcAft>
                        <a:buClr>
                          <a:schemeClr val="bg2"/>
                        </a:buClr>
                        <a:buSzTx/>
                        <a:buFontTx/>
                        <a:buChar char="•"/>
                        <a:tabLst/>
                      </a:pPr>
                      <a:r>
                        <a:rPr kumimoji="0" lang="es-CO" altLang="es-CO" sz="1400" b="0" i="0" u="none" strike="noStrike" cap="none" normalizeH="0" baseline="0" smtClean="0">
                          <a:ln>
                            <a:noFill/>
                          </a:ln>
                          <a:solidFill>
                            <a:srgbClr val="000099"/>
                          </a:solidFill>
                          <a:effectLst/>
                          <a:latin typeface="Comic Sans MS" panose="030F0702030302020204" pitchFamily="66" charset="0"/>
                        </a:rPr>
                        <a:t> Aprendizaje individual   </a:t>
                      </a:r>
                    </a:p>
                    <a:p>
                      <a:pPr marL="0" marR="0" lvl="0" indent="0" algn="l" defTabSz="914400" rtl="0" eaLnBrk="0" fontAlgn="base" latinLnBrk="0" hangingPunct="0">
                        <a:lnSpc>
                          <a:spcPct val="100000"/>
                        </a:lnSpc>
                        <a:spcBef>
                          <a:spcPct val="20000"/>
                        </a:spcBef>
                        <a:spcAft>
                          <a:spcPct val="0"/>
                        </a:spcAft>
                        <a:buClr>
                          <a:schemeClr val="bg2"/>
                        </a:buClr>
                        <a:buSzTx/>
                        <a:buFontTx/>
                        <a:buNone/>
                        <a:tabLst/>
                      </a:pPr>
                      <a:r>
                        <a:rPr kumimoji="0" lang="es-CO" altLang="es-CO" sz="1400" b="0" i="0" u="none" strike="noStrike" cap="none" normalizeH="0" baseline="0" smtClean="0">
                          <a:ln>
                            <a:noFill/>
                          </a:ln>
                          <a:solidFill>
                            <a:srgbClr val="000099"/>
                          </a:solidFill>
                          <a:effectLst/>
                          <a:latin typeface="Comic Sans MS" panose="030F0702030302020204" pitchFamily="66" charset="0"/>
                        </a:rPr>
                        <a:t>   y colectivo</a:t>
                      </a:r>
                      <a:endParaRPr kumimoji="0" lang="es-ES" altLang="es-CO" sz="1400" b="0" i="0" u="none" strike="noStrike" cap="none" normalizeH="0" baseline="0" smtClean="0">
                        <a:ln>
                          <a:noFill/>
                        </a:ln>
                        <a:solidFill>
                          <a:srgbClr val="000099"/>
                        </a:solidFill>
                        <a:effectLst/>
                        <a:latin typeface="Comic Sans MS" panose="030F0702030302020204" pitchFamily="66" charset="0"/>
                      </a:endParaRPr>
                    </a:p>
                  </a:txBody>
                  <a:tcPr marL="90000" marR="90000" marT="46797" marB="46797"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176497">
                <a:tc gridSpan="4">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s-CO" altLang="es-CO" sz="1600" b="0" i="0" u="none" strike="noStrike" cap="none" normalizeH="0" baseline="0" smtClean="0">
                          <a:ln>
                            <a:noFill/>
                          </a:ln>
                          <a:solidFill>
                            <a:srgbClr val="000099"/>
                          </a:solidFill>
                          <a:effectLst/>
                          <a:latin typeface="Comic Sans MS" panose="030F0702030302020204" pitchFamily="66" charset="0"/>
                        </a:rPr>
                        <a:t>                                          </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s-CO" altLang="es-CO" sz="1600" b="0" i="0" u="none" strike="noStrike" cap="none" normalizeH="0" baseline="0" smtClean="0">
                          <a:ln>
                            <a:noFill/>
                          </a:ln>
                          <a:solidFill>
                            <a:srgbClr val="000099"/>
                          </a:solidFill>
                          <a:effectLst/>
                          <a:latin typeface="Comic Sans MS" panose="030F0702030302020204" pitchFamily="66" charset="0"/>
                        </a:rPr>
                        <a:t> </a:t>
                      </a:r>
                      <a:r>
                        <a:rPr kumimoji="0" lang="es-CO" altLang="es-CO" sz="1600" b="1" i="0" u="none" strike="noStrike" cap="none" normalizeH="0" baseline="0" smtClean="0">
                          <a:ln>
                            <a:noFill/>
                          </a:ln>
                          <a:solidFill>
                            <a:srgbClr val="000099"/>
                          </a:solidFill>
                          <a:effectLst/>
                          <a:latin typeface="Comic Sans MS" panose="030F0702030302020204" pitchFamily="66" charset="0"/>
                        </a:rPr>
                        <a:t>GESTIÓN DE LAS RELACIONES </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s-CO" altLang="es-CO" sz="1600" b="1" i="0" u="none" strike="noStrike" cap="none" normalizeH="0" baseline="0" smtClean="0">
                          <a:ln>
                            <a:noFill/>
                          </a:ln>
                          <a:solidFill>
                            <a:srgbClr val="000099"/>
                          </a:solidFill>
                          <a:effectLst/>
                          <a:latin typeface="Comic Sans MS" panose="030F0702030302020204" pitchFamily="66" charset="0"/>
                        </a:rPr>
                        <a:t>                                 HUMANAS Y SOCIALES</a:t>
                      </a:r>
                      <a:endParaRPr kumimoji="0" lang="es-CO" altLang="es-CO" sz="1400" b="1" i="0" u="none" strike="noStrike" cap="none" normalizeH="0" baseline="0" smtClean="0">
                        <a:ln>
                          <a:noFill/>
                        </a:ln>
                        <a:solidFill>
                          <a:srgbClr val="000099"/>
                        </a:solidFill>
                        <a:effectLst/>
                        <a:latin typeface="Comic Sans MS" panose="030F0702030302020204" pitchFamily="66"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s-CO" altLang="es-CO" sz="1400" b="0" i="0" u="none" strike="noStrike" cap="none" normalizeH="0" baseline="0" smtClean="0">
                          <a:ln>
                            <a:noFill/>
                          </a:ln>
                          <a:solidFill>
                            <a:srgbClr val="000099"/>
                          </a:solidFill>
                          <a:effectLst/>
                          <a:latin typeface="Comic Sans MS" panose="030F0702030302020204" pitchFamily="66" charset="0"/>
                        </a:rPr>
                        <a:t>Clima laboral                                           Relaciones laborales                                   Políticas sociales</a:t>
                      </a:r>
                      <a:endParaRPr kumimoji="0" lang="es-ES" altLang="es-CO" sz="1400" b="0" i="0" u="none" strike="noStrike" cap="none" normalizeH="0" baseline="0" smtClean="0">
                        <a:ln>
                          <a:noFill/>
                        </a:ln>
                        <a:solidFill>
                          <a:srgbClr val="000099"/>
                        </a:solidFill>
                        <a:effectLst/>
                        <a:latin typeface="Comic Sans MS" panose="030F0702030302020204" pitchFamily="66" charset="0"/>
                      </a:endParaRPr>
                    </a:p>
                  </a:txBody>
                  <a:tcPr marT="45717" marB="45717"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s-CO"/>
                    </a:p>
                  </a:txBody>
                  <a:tcPr/>
                </a:tc>
                <a:tc hMerge="1">
                  <a:txBody>
                    <a:bodyPr/>
                    <a:lstStyle/>
                    <a:p>
                      <a:endParaRPr lang="es-CO"/>
                    </a:p>
                  </a:txBody>
                  <a:tcPr/>
                </a:tc>
                <a:tc hMerge="1">
                  <a:txBody>
                    <a:bodyPr/>
                    <a:lstStyle/>
                    <a:p>
                      <a:endParaRPr lang="es-CO"/>
                    </a:p>
                  </a:txBody>
                  <a:tcPr/>
                </a:tc>
              </a:tr>
            </a:tbl>
          </a:graphicData>
        </a:graphic>
      </p:graphicFrame>
      <p:sp>
        <p:nvSpPr>
          <p:cNvPr id="8214" name="Rectangle 22"/>
          <p:cNvSpPr>
            <a:spLocks noChangeArrowheads="1"/>
          </p:cNvSpPr>
          <p:nvPr/>
        </p:nvSpPr>
        <p:spPr bwMode="auto">
          <a:xfrm>
            <a:off x="1524000" y="0"/>
            <a:ext cx="9144000" cy="476250"/>
          </a:xfrm>
          <a:prstGeom prst="rect">
            <a:avLst/>
          </a:prstGeom>
          <a:noFill/>
          <a:ln w="34925" algn="ctr">
            <a:solidFill>
              <a:srgbClr val="FF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s-CO" altLang="es-CO" sz="2300" b="1">
                <a:solidFill>
                  <a:srgbClr val="000099"/>
                </a:solidFill>
                <a:latin typeface="Comic Sans MS" panose="030F0702030302020204" pitchFamily="66" charset="0"/>
              </a:rPr>
              <a:t>GESTIÓN DE RECURSOS HUMANOS – SUBSISTEMAS-</a:t>
            </a:r>
            <a:endParaRPr lang="es-ES" altLang="es-CO" sz="2300" b="1">
              <a:solidFill>
                <a:srgbClr val="000099"/>
              </a:solidFill>
              <a:latin typeface="Comic Sans MS" panose="030F0702030302020204" pitchFamily="66" charset="0"/>
            </a:endParaRPr>
          </a:p>
        </p:txBody>
      </p:sp>
      <p:sp>
        <p:nvSpPr>
          <p:cNvPr id="8215" name="Line 23"/>
          <p:cNvSpPr>
            <a:spLocks noChangeShapeType="1"/>
          </p:cNvSpPr>
          <p:nvPr/>
        </p:nvSpPr>
        <p:spPr bwMode="auto">
          <a:xfrm>
            <a:off x="10439400" y="3657600"/>
            <a:ext cx="0" cy="503238"/>
          </a:xfrm>
          <a:prstGeom prst="line">
            <a:avLst/>
          </a:prstGeom>
          <a:noFill/>
          <a:ln w="9525">
            <a:solidFill>
              <a:srgbClr val="FF33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a:p>
        </p:txBody>
      </p:sp>
      <p:sp>
        <p:nvSpPr>
          <p:cNvPr id="8216" name="Line 24"/>
          <p:cNvSpPr>
            <a:spLocks noChangeShapeType="1"/>
          </p:cNvSpPr>
          <p:nvPr/>
        </p:nvSpPr>
        <p:spPr bwMode="auto">
          <a:xfrm>
            <a:off x="8040689" y="4868863"/>
            <a:ext cx="504825" cy="0"/>
          </a:xfrm>
          <a:prstGeom prst="line">
            <a:avLst/>
          </a:prstGeom>
          <a:noFill/>
          <a:ln w="9525">
            <a:solidFill>
              <a:srgbClr val="FF33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a:p>
        </p:txBody>
      </p:sp>
      <p:sp>
        <p:nvSpPr>
          <p:cNvPr id="8217" name="Line 25"/>
          <p:cNvSpPr>
            <a:spLocks noChangeShapeType="1"/>
          </p:cNvSpPr>
          <p:nvPr/>
        </p:nvSpPr>
        <p:spPr bwMode="auto">
          <a:xfrm flipV="1">
            <a:off x="8040688" y="2781300"/>
            <a:ext cx="576262" cy="0"/>
          </a:xfrm>
          <a:prstGeom prst="line">
            <a:avLst/>
          </a:prstGeom>
          <a:noFill/>
          <a:ln w="9525">
            <a:solidFill>
              <a:srgbClr val="FF33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a:p>
        </p:txBody>
      </p:sp>
      <p:sp>
        <p:nvSpPr>
          <p:cNvPr id="8218" name="Line 26"/>
          <p:cNvSpPr>
            <a:spLocks noChangeShapeType="1"/>
          </p:cNvSpPr>
          <p:nvPr/>
        </p:nvSpPr>
        <p:spPr bwMode="auto">
          <a:xfrm>
            <a:off x="2927351" y="1628775"/>
            <a:ext cx="6481763" cy="0"/>
          </a:xfrm>
          <a:prstGeom prst="line">
            <a:avLst/>
          </a:prstGeom>
          <a:noFill/>
          <a:ln w="952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a:p>
        </p:txBody>
      </p:sp>
      <p:sp>
        <p:nvSpPr>
          <p:cNvPr id="8219" name="Line 27"/>
          <p:cNvSpPr>
            <a:spLocks noChangeShapeType="1"/>
          </p:cNvSpPr>
          <p:nvPr/>
        </p:nvSpPr>
        <p:spPr bwMode="auto">
          <a:xfrm>
            <a:off x="2927350" y="1628775"/>
            <a:ext cx="0" cy="287338"/>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a:p>
        </p:txBody>
      </p:sp>
      <p:sp>
        <p:nvSpPr>
          <p:cNvPr id="8220" name="Line 28"/>
          <p:cNvSpPr>
            <a:spLocks noChangeShapeType="1"/>
          </p:cNvSpPr>
          <p:nvPr/>
        </p:nvSpPr>
        <p:spPr bwMode="auto">
          <a:xfrm>
            <a:off x="5159375" y="1628775"/>
            <a:ext cx="0" cy="287338"/>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a:p>
        </p:txBody>
      </p:sp>
      <p:sp>
        <p:nvSpPr>
          <p:cNvPr id="8221" name="Line 29"/>
          <p:cNvSpPr>
            <a:spLocks noChangeShapeType="1"/>
          </p:cNvSpPr>
          <p:nvPr/>
        </p:nvSpPr>
        <p:spPr bwMode="auto">
          <a:xfrm>
            <a:off x="7104063" y="1628775"/>
            <a:ext cx="0" cy="287338"/>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a:p>
        </p:txBody>
      </p:sp>
      <p:sp>
        <p:nvSpPr>
          <p:cNvPr id="8222" name="Line 30"/>
          <p:cNvSpPr>
            <a:spLocks noChangeShapeType="1"/>
          </p:cNvSpPr>
          <p:nvPr/>
        </p:nvSpPr>
        <p:spPr bwMode="auto">
          <a:xfrm>
            <a:off x="9409113" y="1628775"/>
            <a:ext cx="0" cy="287338"/>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a:p>
        </p:txBody>
      </p:sp>
      <p:sp>
        <p:nvSpPr>
          <p:cNvPr id="8223" name="Line 31"/>
          <p:cNvSpPr>
            <a:spLocks noChangeShapeType="1"/>
          </p:cNvSpPr>
          <p:nvPr/>
        </p:nvSpPr>
        <p:spPr bwMode="auto">
          <a:xfrm>
            <a:off x="4008438" y="2781300"/>
            <a:ext cx="431800" cy="0"/>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a:p>
        </p:txBody>
      </p:sp>
      <p:sp>
        <p:nvSpPr>
          <p:cNvPr id="8224" name="Line 33"/>
          <p:cNvSpPr>
            <a:spLocks noChangeShapeType="1"/>
          </p:cNvSpPr>
          <p:nvPr/>
        </p:nvSpPr>
        <p:spPr bwMode="auto">
          <a:xfrm flipV="1">
            <a:off x="3048000" y="5486401"/>
            <a:ext cx="0" cy="430213"/>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a:p>
        </p:txBody>
      </p:sp>
      <p:sp>
        <p:nvSpPr>
          <p:cNvPr id="8225" name="Line 34"/>
          <p:cNvSpPr>
            <a:spLocks noChangeShapeType="1"/>
          </p:cNvSpPr>
          <p:nvPr/>
        </p:nvSpPr>
        <p:spPr bwMode="auto">
          <a:xfrm flipV="1">
            <a:off x="5181600" y="5410200"/>
            <a:ext cx="0" cy="433388"/>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a:p>
        </p:txBody>
      </p:sp>
      <p:sp>
        <p:nvSpPr>
          <p:cNvPr id="8226" name="Line 35"/>
          <p:cNvSpPr>
            <a:spLocks noChangeShapeType="1"/>
          </p:cNvSpPr>
          <p:nvPr/>
        </p:nvSpPr>
        <p:spPr bwMode="auto">
          <a:xfrm flipV="1">
            <a:off x="7010400" y="5486401"/>
            <a:ext cx="0" cy="360363"/>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a:p>
        </p:txBody>
      </p:sp>
      <p:sp>
        <p:nvSpPr>
          <p:cNvPr id="8227" name="Line 36"/>
          <p:cNvSpPr>
            <a:spLocks noChangeShapeType="1"/>
          </p:cNvSpPr>
          <p:nvPr/>
        </p:nvSpPr>
        <p:spPr bwMode="auto">
          <a:xfrm flipV="1">
            <a:off x="9829800" y="5486401"/>
            <a:ext cx="0" cy="360363"/>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a:p>
        </p:txBody>
      </p:sp>
      <p:sp>
        <p:nvSpPr>
          <p:cNvPr id="8228" name="Line 48"/>
          <p:cNvSpPr>
            <a:spLocks noChangeShapeType="1"/>
          </p:cNvSpPr>
          <p:nvPr/>
        </p:nvSpPr>
        <p:spPr bwMode="auto">
          <a:xfrm>
            <a:off x="6172200" y="2819400"/>
            <a:ext cx="431800" cy="0"/>
          </a:xfrm>
          <a:prstGeom prst="line">
            <a:avLst/>
          </a:prstGeom>
          <a:noFill/>
          <a:ln w="952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a:p>
        </p:txBody>
      </p:sp>
    </p:spTree>
    <p:extLst>
      <p:ext uri="{BB962C8B-B14F-4D97-AF65-F5344CB8AC3E}">
        <p14:creationId xmlns:p14="http://schemas.microsoft.com/office/powerpoint/2010/main" val="17972161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997226" y="2141086"/>
            <a:ext cx="10515600" cy="4351338"/>
          </a:xfrm>
        </p:spPr>
        <p:txBody>
          <a:bodyPr>
            <a:normAutofit fontScale="92500" lnSpcReduction="20000"/>
          </a:bodyPr>
          <a:lstStyle/>
          <a:p>
            <a:pPr marL="0" indent="0" algn="just">
              <a:buNone/>
            </a:pPr>
            <a:r>
              <a:rPr lang="es-CO" dirty="0" smtClean="0"/>
              <a:t>3. Presentar </a:t>
            </a:r>
            <a:r>
              <a:rPr lang="es-CO" dirty="0"/>
              <a:t>ante la comisión de personal la reclamación que se suscite por la inconformidad en la fijación de compromisos en los términos previstos en el literal b) del numeral 6º del presente artículo, durante los cinco (5) días siguientes a la comunicación de los mismos, quien la conocerá en única instancia. En caso que la misma no se pronuncie, el evaluado deberá informar de ello a la CNSC para que esta, de considerarlo pertinente, ejerza su facultad de vigilancia</a:t>
            </a:r>
            <a:r>
              <a:rPr lang="es-CO" dirty="0" smtClean="0"/>
              <a:t>.</a:t>
            </a:r>
          </a:p>
          <a:p>
            <a:pPr marL="0" indent="0" algn="just">
              <a:buNone/>
            </a:pPr>
            <a:r>
              <a:rPr lang="es-CO" dirty="0" smtClean="0"/>
              <a:t>4. Solicitar </a:t>
            </a:r>
            <a:r>
              <a:rPr lang="es-CO" dirty="0"/>
              <a:t>ser evaluado dentro de los cinco (5) días hábiles siguientes al vencimiento del plazo previsto para evaluar o a la ocurrencia del hecho que la motiva. Si dentro de los cinco (5) días hábiles siguientes a la solicitud, el evaluador no lo hiciere, </a:t>
            </a:r>
            <a:r>
              <a:rPr lang="es-CO" dirty="0">
                <a:solidFill>
                  <a:srgbClr val="7030A0"/>
                </a:solidFill>
              </a:rPr>
              <a:t>la evaluación parcial eventual, semestral o la calificación definitiva se entenderá satisfactoria en el porcentaje mínimo</a:t>
            </a:r>
            <a:r>
              <a:rPr lang="es-CO" dirty="0"/>
              <a:t>. La </a:t>
            </a:r>
            <a:r>
              <a:rPr lang="es-CO" u="sng" dirty="0"/>
              <a:t>no calificación dará lugar a investigación disciplinaria para el evaluador, la comisión evaluadora, o funcionarios responsables según sea el caso</a:t>
            </a:r>
            <a:r>
              <a:rPr lang="es-CO" dirty="0"/>
              <a:t>.</a:t>
            </a:r>
          </a:p>
          <a:p>
            <a:pPr marL="0" indent="0" algn="just">
              <a:buNone/>
            </a:pPr>
            <a:endParaRPr lang="es-CO" dirty="0"/>
          </a:p>
          <a:p>
            <a:pPr algn="just"/>
            <a:endParaRPr lang="es-CO" dirty="0"/>
          </a:p>
        </p:txBody>
      </p:sp>
      <p:sp>
        <p:nvSpPr>
          <p:cNvPr id="4" name="Título 1"/>
          <p:cNvSpPr>
            <a:spLocks noGrp="1"/>
          </p:cNvSpPr>
          <p:nvPr>
            <p:ph type="title"/>
          </p:nvPr>
        </p:nvSpPr>
        <p:spPr/>
        <p:txBody>
          <a:bodyPr>
            <a:noAutofit/>
          </a:bodyPr>
          <a:lstStyle/>
          <a:p>
            <a:pPr algn="ctr"/>
            <a:r>
              <a:rPr lang="es-CO" sz="3200" b="1" dirty="0" smtClean="0">
                <a:solidFill>
                  <a:schemeClr val="accent1">
                    <a:lumMod val="75000"/>
                  </a:schemeClr>
                </a:solidFill>
                <a:latin typeface="Arial" panose="020B0604020202020204" pitchFamily="34" charset="0"/>
                <a:cs typeface="Arial" panose="020B0604020202020204" pitchFamily="34" charset="0"/>
              </a:rPr>
              <a:t>EVALUADOS (EMPLEADOS SUJETOS DE EVALUACIÓN</a:t>
            </a:r>
            <a:r>
              <a:rPr lang="es-CO" sz="3200" b="1" dirty="0">
                <a:solidFill>
                  <a:schemeClr val="accent1">
                    <a:lumMod val="75000"/>
                  </a:schemeClr>
                </a:solidFill>
              </a:rPr>
              <a:t>)</a:t>
            </a:r>
            <a:r>
              <a:rPr lang="es-CO" sz="3200" dirty="0"/>
              <a:t/>
            </a:r>
            <a:br>
              <a:rPr lang="es-CO" sz="3200" dirty="0"/>
            </a:br>
            <a:endParaRPr lang="es-CO" sz="3200" dirty="0"/>
          </a:p>
        </p:txBody>
      </p:sp>
    </p:spTree>
    <p:extLst>
      <p:ext uri="{BB962C8B-B14F-4D97-AF65-F5344CB8AC3E}">
        <p14:creationId xmlns:p14="http://schemas.microsoft.com/office/powerpoint/2010/main" val="1362426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760578"/>
            <a:ext cx="10515600" cy="5187297"/>
          </a:xfrm>
        </p:spPr>
        <p:txBody>
          <a:bodyPr>
            <a:normAutofit/>
          </a:bodyPr>
          <a:lstStyle/>
          <a:p>
            <a:pPr marL="0" indent="0" algn="just">
              <a:buNone/>
            </a:pPr>
            <a:r>
              <a:rPr lang="es-CO" dirty="0" smtClean="0"/>
              <a:t>5. Interponer </a:t>
            </a:r>
            <a:r>
              <a:rPr lang="es-CO" dirty="0"/>
              <a:t>de manera personal, por escrito y sustentado, en la diligencia de notificación o dentro de los cinco (5) días hábiles siguientes a ella, el recurso de reposición y en subsidio el de apelación frente a la calificación definitiva, los cuales conocerá el evaluador y el inmediato superior de este, aportando las respectivas evidencias en los términos y plazos establecidos.</a:t>
            </a:r>
          </a:p>
          <a:p>
            <a:pPr marL="0" indent="0" algn="just">
              <a:buNone/>
            </a:pPr>
            <a:r>
              <a:rPr lang="es-CO" dirty="0" smtClean="0"/>
              <a:t>6. Recusar </a:t>
            </a:r>
            <a:r>
              <a:rPr lang="es-CO" dirty="0"/>
              <a:t>en los términos y plazos establecidos a los evaluadores cuando advierta alguna de las causales de impedimento y allegar las pruebas que pretenda hacer valer.</a:t>
            </a:r>
          </a:p>
          <a:p>
            <a:pPr marL="0" indent="0" algn="just">
              <a:buNone/>
            </a:pPr>
            <a:r>
              <a:rPr lang="es-CO" dirty="0" smtClean="0"/>
              <a:t>7. Aportar </a:t>
            </a:r>
            <a:r>
              <a:rPr lang="es-CO" dirty="0"/>
              <a:t>al jefe inmediato o comisión evaluadora, según sea el caso, las evidencias que pretenda hacer valer durante el proceso de evaluación respectivo, en los términos y plazos establecidos.</a:t>
            </a:r>
          </a:p>
          <a:p>
            <a:pPr marL="514350" indent="-514350" algn="just">
              <a:buFont typeface="+mj-lt"/>
              <a:buAutoNum type="arabicPeriod"/>
            </a:pPr>
            <a:endParaRPr lang="es-CO" dirty="0"/>
          </a:p>
        </p:txBody>
      </p:sp>
    </p:spTree>
    <p:extLst>
      <p:ext uri="{BB962C8B-B14F-4D97-AF65-F5344CB8AC3E}">
        <p14:creationId xmlns:p14="http://schemas.microsoft.com/office/powerpoint/2010/main" val="25881142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1096206"/>
          </a:xfrm>
        </p:spPr>
        <p:txBody>
          <a:bodyPr>
            <a:noAutofit/>
          </a:bodyPr>
          <a:lstStyle/>
          <a:p>
            <a:pPr algn="ctr"/>
            <a:r>
              <a:rPr lang="es-CO" sz="2800" b="1" dirty="0"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EVALUADORES (SUPERIOR O JEFE INMEDIATO DEL EVALUADO O COMISIÓN EVALUADORA, SEGÚN SEA EL CASO).</a:t>
            </a:r>
            <a:br>
              <a:rPr lang="es-CO" sz="2800" b="1" dirty="0"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endParaRPr lang="es-CO" sz="2800" b="1" dirty="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lnSpcReduction="10000"/>
          </a:bodyPr>
          <a:lstStyle/>
          <a:p>
            <a:pPr marL="514350" indent="-514350" algn="just">
              <a:buFont typeface="+mj-lt"/>
              <a:buAutoNum type="arabicPeriod"/>
            </a:pPr>
            <a:r>
              <a:rPr lang="es-CO" dirty="0" smtClean="0"/>
              <a:t>Realizar </a:t>
            </a:r>
            <a:r>
              <a:rPr lang="es-CO" dirty="0"/>
              <a:t>la evaluación del desempeño laboral dentro de los plazos y casos establecidos en el presente </a:t>
            </a:r>
            <a:r>
              <a:rPr lang="es-CO" dirty="0" smtClean="0"/>
              <a:t>acuerdo.</a:t>
            </a:r>
          </a:p>
          <a:p>
            <a:pPr marL="514350" indent="-514350" algn="just">
              <a:buFont typeface="+mj-lt"/>
              <a:buAutoNum type="arabicPeriod"/>
            </a:pPr>
            <a:r>
              <a:rPr lang="es-CO" dirty="0" smtClean="0"/>
              <a:t>Concertar </a:t>
            </a:r>
            <a:r>
              <a:rPr lang="es-CO" dirty="0"/>
              <a:t>los compromisos laborales y dar a conocer las competencias comportamentales objeto de la evaluación, de acuerdo con los lineamientos e instrumentos establecidos en el </a:t>
            </a:r>
            <a:r>
              <a:rPr lang="es-CO" dirty="0" smtClean="0"/>
              <a:t>Acuerdo 565 de 2016, </a:t>
            </a:r>
            <a:r>
              <a:rPr lang="es-CO" dirty="0"/>
              <a:t>a más tardar el veinte ocho (28) de febrero de cada año para el periodo anual u ordinario o dentro de los diez (10) días hábiles siguientes a la inducción del empleado, cuando se trate de periodo de prueba. En caso de renuencia por parte del evaluado y vencido el término para concertar los compromisos laborales, </a:t>
            </a:r>
            <a:r>
              <a:rPr lang="es-CO" dirty="0">
                <a:solidFill>
                  <a:srgbClr val="7030A0"/>
                </a:solidFill>
              </a:rPr>
              <a:t>el evaluador procederá a fijarlos dentro de los cinco (5) días hábiles siguientes</a:t>
            </a:r>
            <a:r>
              <a:rPr lang="es-CO" dirty="0"/>
              <a:t>, sin perjuicio de la reclamación del evaluado.</a:t>
            </a:r>
          </a:p>
          <a:p>
            <a:pPr marL="514350" indent="-514350" algn="just">
              <a:buFont typeface="+mj-lt"/>
              <a:buAutoNum type="arabicPeriod"/>
            </a:pPr>
            <a:endParaRPr lang="es-CO" dirty="0"/>
          </a:p>
        </p:txBody>
      </p:sp>
    </p:spTree>
    <p:extLst>
      <p:ext uri="{BB962C8B-B14F-4D97-AF65-F5344CB8AC3E}">
        <p14:creationId xmlns:p14="http://schemas.microsoft.com/office/powerpoint/2010/main" val="18536230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709179"/>
            <a:ext cx="10515600" cy="4247255"/>
          </a:xfrm>
        </p:spPr>
        <p:txBody>
          <a:bodyPr>
            <a:noAutofit/>
          </a:bodyPr>
          <a:lstStyle/>
          <a:p>
            <a:pPr marL="0" indent="0" algn="just">
              <a:buNone/>
            </a:pPr>
            <a:r>
              <a:rPr lang="es-CO" sz="2000" dirty="0" smtClean="0">
                <a:latin typeface="Arial" panose="020B0604020202020204" pitchFamily="34" charset="0"/>
                <a:cs typeface="Arial" panose="020B0604020202020204" pitchFamily="34" charset="0"/>
              </a:rPr>
              <a:t>3. </a:t>
            </a:r>
            <a:r>
              <a:rPr lang="es-CO" sz="2000" dirty="0" smtClean="0">
                <a:solidFill>
                  <a:srgbClr val="7030A0"/>
                </a:solidFill>
                <a:latin typeface="Arial" panose="020B0604020202020204" pitchFamily="34" charset="0"/>
                <a:cs typeface="Arial" panose="020B0604020202020204" pitchFamily="34" charset="0"/>
              </a:rPr>
              <a:t>Objetar </a:t>
            </a:r>
            <a:r>
              <a:rPr lang="es-CO" sz="2000" dirty="0">
                <a:solidFill>
                  <a:srgbClr val="7030A0"/>
                </a:solidFill>
                <a:latin typeface="Arial" panose="020B0604020202020204" pitchFamily="34" charset="0"/>
                <a:cs typeface="Arial" panose="020B0604020202020204" pitchFamily="34" charset="0"/>
              </a:rPr>
              <a:t>ante la comisión de personal la propuesta de compromisos laborales presentada por el evaluado</a:t>
            </a:r>
            <a:r>
              <a:rPr lang="es-CO" sz="2000" dirty="0">
                <a:latin typeface="Arial" panose="020B0604020202020204" pitchFamily="34" charset="0"/>
                <a:cs typeface="Arial" panose="020B0604020202020204" pitchFamily="34" charset="0"/>
              </a:rPr>
              <a:t>, en consonancia con el literal c) del numeral 6º del presente artículo, en el evento que estos no se ajusten a los objetivos y metas institucionales del área o dependencia. Esta deberá presentarse dentro de los tres (3) días siguientes a la presentación de la propuesta por el evaluado</a:t>
            </a:r>
            <a:r>
              <a:rPr lang="es-CO" sz="2000" dirty="0" smtClean="0">
                <a:latin typeface="Arial" panose="020B0604020202020204" pitchFamily="34" charset="0"/>
                <a:cs typeface="Arial" panose="020B0604020202020204" pitchFamily="34" charset="0"/>
              </a:rPr>
              <a:t>.</a:t>
            </a:r>
          </a:p>
          <a:p>
            <a:pPr marL="0" indent="0" algn="just">
              <a:buNone/>
            </a:pPr>
            <a:endParaRPr lang="es-CO" sz="2000" dirty="0">
              <a:latin typeface="Arial" panose="020B0604020202020204" pitchFamily="34" charset="0"/>
              <a:cs typeface="Arial" panose="020B0604020202020204" pitchFamily="34" charset="0"/>
            </a:endParaRPr>
          </a:p>
          <a:p>
            <a:pPr marL="0" indent="0" algn="just">
              <a:buNone/>
            </a:pPr>
            <a:r>
              <a:rPr lang="es-CO" sz="2000" dirty="0" smtClean="0">
                <a:latin typeface="Arial" panose="020B0604020202020204" pitchFamily="34" charset="0"/>
                <a:cs typeface="Arial" panose="020B0604020202020204" pitchFamily="34" charset="0"/>
              </a:rPr>
              <a:t>4. Realizar </a:t>
            </a:r>
            <a:r>
              <a:rPr lang="es-CO" sz="2000" dirty="0">
                <a:latin typeface="Arial" panose="020B0604020202020204" pitchFamily="34" charset="0"/>
                <a:cs typeface="Arial" panose="020B0604020202020204" pitchFamily="34" charset="0"/>
              </a:rPr>
              <a:t>el seguimiento al desempeño laboral de los empleados a su cargo en los términos y condiciones establecidos en el presente acuerdo y formular las recomendaciones y acciones preventivas o correctivas que estime necesarias, mediante planes de mejoramiento que se requieran para propiciar un desempeño sobresaliente, aplicando las herramientas que permitan constatar el seguimiento</a:t>
            </a:r>
            <a:r>
              <a:rPr lang="es-CO" sz="2000" dirty="0" smtClean="0">
                <a:latin typeface="Arial" panose="020B0604020202020204" pitchFamily="34" charset="0"/>
                <a:cs typeface="Arial" panose="020B0604020202020204" pitchFamily="34" charset="0"/>
              </a:rPr>
              <a:t>.</a:t>
            </a:r>
          </a:p>
          <a:p>
            <a:pPr marL="0" indent="0" algn="just">
              <a:buNone/>
            </a:pPr>
            <a:endParaRPr lang="es-CO" sz="2000" dirty="0">
              <a:latin typeface="Arial" panose="020B0604020202020204" pitchFamily="34" charset="0"/>
              <a:cs typeface="Arial" panose="020B0604020202020204" pitchFamily="34" charset="0"/>
            </a:endParaRPr>
          </a:p>
          <a:p>
            <a:pPr marL="0" indent="0" algn="just">
              <a:buNone/>
            </a:pPr>
            <a:r>
              <a:rPr lang="es-CO" sz="2000" dirty="0" smtClean="0">
                <a:latin typeface="Arial" panose="020B0604020202020204" pitchFamily="34" charset="0"/>
                <a:cs typeface="Arial" panose="020B0604020202020204" pitchFamily="34" charset="0"/>
              </a:rPr>
              <a:t>5. Dar </a:t>
            </a:r>
            <a:r>
              <a:rPr lang="es-CO" sz="2000" dirty="0">
                <a:latin typeface="Arial" panose="020B0604020202020204" pitchFamily="34" charset="0"/>
                <a:cs typeface="Arial" panose="020B0604020202020204" pitchFamily="34" charset="0"/>
              </a:rPr>
              <a:t>información de retorno al evaluado, durante el proceso de seguimiento.</a:t>
            </a:r>
          </a:p>
          <a:p>
            <a:pPr marL="514350" indent="-514350" algn="just">
              <a:buFont typeface="+mj-lt"/>
              <a:buAutoNum type="arabicPeriod"/>
            </a:pPr>
            <a:endParaRPr lang="es-CO" sz="2000" dirty="0">
              <a:latin typeface="Arial" panose="020B0604020202020204" pitchFamily="34" charset="0"/>
              <a:cs typeface="Arial" panose="020B0604020202020204" pitchFamily="34" charset="0"/>
            </a:endParaRPr>
          </a:p>
        </p:txBody>
      </p:sp>
      <p:sp>
        <p:nvSpPr>
          <p:cNvPr id="4" name="CuadroTexto 3"/>
          <p:cNvSpPr txBox="1"/>
          <p:nvPr/>
        </p:nvSpPr>
        <p:spPr>
          <a:xfrm>
            <a:off x="581114" y="418744"/>
            <a:ext cx="10630968" cy="523220"/>
          </a:xfrm>
          <a:prstGeom prst="rect">
            <a:avLst/>
          </a:prstGeom>
          <a:noFill/>
        </p:spPr>
        <p:txBody>
          <a:bodyPr wrap="square" rtlCol="0">
            <a:spAutoFit/>
          </a:bodyPr>
          <a:lstStyle/>
          <a:p>
            <a:pPr algn="ctr"/>
            <a:r>
              <a:rPr lang="es-CO" sz="2800" b="1">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EVALUADORES</a:t>
            </a:r>
            <a:endParaRPr lang="es-CO" sz="2800" dirty="0"/>
          </a:p>
        </p:txBody>
      </p:sp>
    </p:spTree>
    <p:extLst>
      <p:ext uri="{BB962C8B-B14F-4D97-AF65-F5344CB8AC3E}">
        <p14:creationId xmlns:p14="http://schemas.microsoft.com/office/powerpoint/2010/main" val="29772928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lnSpcReduction="10000"/>
          </a:bodyPr>
          <a:lstStyle/>
          <a:p>
            <a:pPr marL="0" indent="0" algn="just">
              <a:buNone/>
            </a:pPr>
            <a:r>
              <a:rPr lang="es-CO" dirty="0" smtClean="0"/>
              <a:t>6. Actuar </a:t>
            </a:r>
            <a:r>
              <a:rPr lang="es-CO" dirty="0"/>
              <a:t>como único responsable de la custodia del portafolio de evidencias de los empleados a quienes le corresponde evaluar.</a:t>
            </a:r>
          </a:p>
          <a:p>
            <a:pPr marL="0" indent="0" algn="just">
              <a:buNone/>
            </a:pPr>
            <a:r>
              <a:rPr lang="es-CO" dirty="0" smtClean="0"/>
              <a:t>7. Realizar </a:t>
            </a:r>
            <a:r>
              <a:rPr lang="es-CO" dirty="0"/>
              <a:t>las evaluaciones parciales eventuales de conformidad con las condiciones y lineamientos establecidos en el presente acuerdo.</a:t>
            </a:r>
          </a:p>
          <a:p>
            <a:pPr marL="0" indent="0" algn="just">
              <a:buNone/>
            </a:pPr>
            <a:r>
              <a:rPr lang="es-CO" dirty="0" smtClean="0"/>
              <a:t>8. Evaluar </a:t>
            </a:r>
            <a:r>
              <a:rPr lang="es-CO" dirty="0"/>
              <a:t>y calificar el desempeño del empleado, previa verificación del cumplimiento de los compromisos laborales y las competencias comportamentales, de acuerdo con:</a:t>
            </a:r>
          </a:p>
          <a:p>
            <a:pPr marL="0" indent="0" algn="just">
              <a:buNone/>
            </a:pPr>
            <a:r>
              <a:rPr lang="es-CO" dirty="0" smtClean="0"/>
              <a:t>    i</a:t>
            </a:r>
            <a:r>
              <a:rPr lang="es-CO" dirty="0"/>
              <a:t>) </a:t>
            </a:r>
            <a:r>
              <a:rPr lang="es-CO" dirty="0" smtClean="0"/>
              <a:t>  El </a:t>
            </a:r>
            <a:r>
              <a:rPr lang="es-CO" dirty="0"/>
              <a:t>portafolio de evidencias establecido;</a:t>
            </a:r>
          </a:p>
          <a:p>
            <a:pPr marL="0" indent="0" algn="just">
              <a:buNone/>
            </a:pPr>
            <a:r>
              <a:rPr lang="es-CO" dirty="0" smtClean="0"/>
              <a:t>    ii</a:t>
            </a:r>
            <a:r>
              <a:rPr lang="es-CO" dirty="0"/>
              <a:t>) </a:t>
            </a:r>
            <a:r>
              <a:rPr lang="es-CO" dirty="0" smtClean="0"/>
              <a:t> Los </a:t>
            </a:r>
            <a:r>
              <a:rPr lang="es-CO" dirty="0"/>
              <a:t>resultados del seguimiento efectuado y,</a:t>
            </a:r>
          </a:p>
          <a:p>
            <a:pPr marL="0" indent="0" algn="just">
              <a:buNone/>
            </a:pPr>
            <a:r>
              <a:rPr lang="es-CO" dirty="0" smtClean="0"/>
              <a:t>    iii</a:t>
            </a:r>
            <a:r>
              <a:rPr lang="es-CO" dirty="0"/>
              <a:t>) Los resultados de la evaluación del área o dependencia.</a:t>
            </a:r>
          </a:p>
        </p:txBody>
      </p:sp>
    </p:spTree>
    <p:extLst>
      <p:ext uri="{BB962C8B-B14F-4D97-AF65-F5344CB8AC3E}">
        <p14:creationId xmlns:p14="http://schemas.microsoft.com/office/powerpoint/2010/main" val="4005861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sz="4000"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EVALUADOR</a:t>
            </a:r>
            <a:endParaRPr lang="es-CO" sz="40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a:bodyPr>
          <a:lstStyle/>
          <a:p>
            <a:pPr marL="0" indent="0" algn="just">
              <a:buNone/>
            </a:pPr>
            <a:r>
              <a:rPr lang="es-CO" sz="3600" dirty="0" smtClean="0">
                <a:latin typeface="Arial" panose="020B0604020202020204" pitchFamily="34" charset="0"/>
                <a:cs typeface="Arial" panose="020B0604020202020204" pitchFamily="34" charset="0"/>
              </a:rPr>
              <a:t>Es </a:t>
            </a:r>
            <a:r>
              <a:rPr lang="es-CO" sz="3600" dirty="0">
                <a:latin typeface="Arial" panose="020B0604020202020204" pitchFamily="34" charset="0"/>
                <a:cs typeface="Arial" panose="020B0604020202020204" pitchFamily="34" charset="0"/>
              </a:rPr>
              <a:t>el servidor público que teniendo personal a su cargo debe cumplir con la responsabilidad de efectuar la evaluación del desempeño laboral de los empleados de carrera y en periodo de prueba, de conformidad con el procedimiento y los parámetros establecidos por el sistema tipo de evaluación del desempeño laboral</a:t>
            </a:r>
          </a:p>
        </p:txBody>
      </p:sp>
    </p:spTree>
    <p:extLst>
      <p:ext uri="{BB962C8B-B14F-4D97-AF65-F5344CB8AC3E}">
        <p14:creationId xmlns:p14="http://schemas.microsoft.com/office/powerpoint/2010/main" val="35858580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COMISIÓN</a:t>
            </a:r>
            <a:r>
              <a:rPr lang="es-CO" b="1" dirty="0" smtClean="0">
                <a:solidFill>
                  <a:schemeClr val="accent4"/>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s-CO"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EVALUADORA</a:t>
            </a:r>
            <a:endParaRPr lang="es-CO"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a:bodyPr>
          <a:lstStyle/>
          <a:p>
            <a:pPr algn="just"/>
            <a:r>
              <a:rPr lang="es-CO" sz="3600" dirty="0" smtClean="0">
                <a:latin typeface="Arial" panose="020B0604020202020204" pitchFamily="34" charset="0"/>
                <a:cs typeface="Arial" panose="020B0604020202020204" pitchFamily="34" charset="0"/>
              </a:rPr>
              <a:t>Es </a:t>
            </a:r>
            <a:r>
              <a:rPr lang="es-CO" sz="3600" dirty="0">
                <a:latin typeface="Arial" panose="020B0604020202020204" pitchFamily="34" charset="0"/>
                <a:cs typeface="Arial" panose="020B0604020202020204" pitchFamily="34" charset="0"/>
              </a:rPr>
              <a:t>aquella que se conforma por el nominador de la entidad cuando el evaluador sea un empleado público de carrera, en periodo de prueba o un servidor nombrado en provisionalidad y estará integrada por el evaluador y un servidor de libre nombramiento y remoción. El evaluador deberá ostentar un grado igual o superior al evaluado, para habilitarse dentro del proceso.</a:t>
            </a:r>
          </a:p>
          <a:p>
            <a:pPr algn="just"/>
            <a:endParaRPr lang="es-CO"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916169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325563"/>
          </a:xfrm>
        </p:spPr>
        <p:txBody>
          <a:bodyPr/>
          <a:lstStyle/>
          <a:p>
            <a:pPr algn="ctr"/>
            <a:r>
              <a:rPr lang="es-CO"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METAS</a:t>
            </a:r>
            <a:r>
              <a:rPr lang="es-CO" b="1" dirty="0" smtClean="0">
                <a:solidFill>
                  <a:srgbClr val="0070C0"/>
                </a:solidFill>
              </a:rPr>
              <a:t> </a:t>
            </a:r>
            <a:r>
              <a:rPr lang="es-CO"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INSTITUCIONALES</a:t>
            </a:r>
            <a:endParaRPr lang="es-CO"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1825625"/>
            <a:ext cx="10515600" cy="4351338"/>
          </a:xfrm>
        </p:spPr>
        <p:txBody>
          <a:bodyPr>
            <a:normAutofit/>
          </a:bodyPr>
          <a:lstStyle/>
          <a:p>
            <a:pPr marL="0" indent="0" algn="just">
              <a:buNone/>
            </a:pPr>
            <a:r>
              <a:rPr lang="es-CO" sz="3200" dirty="0" smtClean="0">
                <a:latin typeface="Arial" panose="020B0604020202020204" pitchFamily="34" charset="0"/>
                <a:cs typeface="Arial" panose="020B0604020202020204" pitchFamily="34" charset="0"/>
              </a:rPr>
              <a:t>Son </a:t>
            </a:r>
            <a:r>
              <a:rPr lang="es-CO" sz="3200" dirty="0">
                <a:latin typeface="Arial" panose="020B0604020202020204" pitchFamily="34" charset="0"/>
                <a:cs typeface="Arial" panose="020B0604020202020204" pitchFamily="34" charset="0"/>
              </a:rPr>
              <a:t>las establecidas por la alta dirección de la entidad, de conformidad con los planes, programas, proyectos, o planes operativos anuales por área o dependencia, encaminadas al cumplimiento de los objetivos y propósitos de la entidad. Metas con las cuales el empleado de carrera administrativa deberá comprometerse y realizar los aportes requeridos, para lograr su debido cumplimiento.</a:t>
            </a:r>
          </a:p>
        </p:txBody>
      </p:sp>
    </p:spTree>
    <p:extLst>
      <p:ext uri="{BB962C8B-B14F-4D97-AF65-F5344CB8AC3E}">
        <p14:creationId xmlns:p14="http://schemas.microsoft.com/office/powerpoint/2010/main" val="23127036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a:spLocks noGrp="1"/>
          </p:cNvSpPr>
          <p:nvPr>
            <p:ph idx="1"/>
          </p:nvPr>
        </p:nvSpPr>
        <p:spPr/>
        <p:txBody>
          <a:bodyPr/>
          <a:lstStyle/>
          <a:p>
            <a:pPr algn="just">
              <a:buFont typeface="Arial" panose="020B0604020202020204" pitchFamily="34" charset="0"/>
              <a:buNone/>
            </a:pPr>
            <a:r>
              <a:rPr lang="es-CO" altLang="es-CO" sz="2000" dirty="0" smtClean="0">
                <a:latin typeface="Arial" panose="020B0604020202020204" pitchFamily="34" charset="0"/>
                <a:cs typeface="Arial" panose="020B0604020202020204" pitchFamily="34" charset="0"/>
              </a:rPr>
              <a:t>   La “Capacidad de una persona para desempeñar, en diferentes contextos y con base en los requerimientos de calidad y resultados esperados en el sector público, las funciones inherentes a un empleo; capacidad que está determinada por los conocimientos, destrezas, habilidades, valores, actitudes y aptitudes que debe poseer y demostrar el empleado público”. (Decreto 2539 de 2005).</a:t>
            </a:r>
          </a:p>
          <a:p>
            <a:pPr algn="just">
              <a:buFont typeface="Arial" panose="020B0604020202020204" pitchFamily="34" charset="0"/>
              <a:buNone/>
            </a:pPr>
            <a:endParaRPr lang="es-CO" altLang="es-CO" sz="2000" dirty="0">
              <a:latin typeface="Arial" panose="020B0604020202020204" pitchFamily="34" charset="0"/>
              <a:cs typeface="Arial" panose="020B0604020202020204" pitchFamily="34" charset="0"/>
            </a:endParaRPr>
          </a:p>
          <a:p>
            <a:pPr algn="just">
              <a:buFont typeface="Arial" panose="020B0604020202020204" pitchFamily="34" charset="0"/>
              <a:buNone/>
            </a:pPr>
            <a:endParaRPr lang="es-CO" altLang="es-CO" sz="2000" dirty="0" smtClean="0">
              <a:latin typeface="Arial" panose="020B0604020202020204" pitchFamily="34" charset="0"/>
              <a:cs typeface="Arial" panose="020B0604020202020204" pitchFamily="34" charset="0"/>
            </a:endParaRPr>
          </a:p>
          <a:p>
            <a:pPr>
              <a:buFont typeface="Arial" panose="020B0604020202020204" pitchFamily="34" charset="0"/>
              <a:buNone/>
            </a:pPr>
            <a:endParaRPr lang="es-CO" altLang="es-CO" dirty="0" smtClean="0">
              <a:latin typeface="Arial" panose="020B0604020202020204" pitchFamily="34" charset="0"/>
              <a:cs typeface="Arial" panose="020B0604020202020204" pitchFamily="34" charset="0"/>
            </a:endParaRPr>
          </a:p>
        </p:txBody>
      </p:sp>
      <p:pic>
        <p:nvPicPr>
          <p:cNvPr id="5" name="3 Imagen" descr="Resultado de imagen para imagenes de desempeño labor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396343"/>
            <a:ext cx="10515600" cy="3072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1 Título"/>
          <p:cNvSpPr>
            <a:spLocks noGrp="1"/>
          </p:cNvSpPr>
          <p:nvPr>
            <p:ph type="title"/>
          </p:nvPr>
        </p:nvSpPr>
        <p:spPr/>
        <p:txBody>
          <a:bodyPr vert="horz" lIns="91440" tIns="45720" rIns="91440" bIns="45720" rtlCol="0" anchor="ctr">
            <a:normAutofit/>
          </a:bodyPr>
          <a:lstStyle/>
          <a:p>
            <a:pPr algn="ctr"/>
            <a:r>
              <a:rPr lang="es-CO" altLang="es-CO"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 ENTIENDE POR COMPETENCIA LABORAL</a:t>
            </a:r>
          </a:p>
        </p:txBody>
      </p:sp>
    </p:spTree>
    <p:extLst>
      <p:ext uri="{BB962C8B-B14F-4D97-AF65-F5344CB8AC3E}">
        <p14:creationId xmlns:p14="http://schemas.microsoft.com/office/powerpoint/2010/main" val="1009589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b="1" dirty="0" smtClean="0">
                <a:solidFill>
                  <a:srgbClr val="0070C0"/>
                </a:solidFill>
                <a:effectLst>
                  <a:outerShdw blurRad="38100" dist="38100" dir="2700000" algn="tl">
                    <a:srgbClr val="000000">
                      <a:alpha val="43137"/>
                    </a:srgbClr>
                  </a:outerShdw>
                </a:effectLst>
              </a:rPr>
              <a:t>COMPROMISOS LABORALES:</a:t>
            </a:r>
            <a:endParaRPr lang="es-CO" b="1" dirty="0">
              <a:solidFill>
                <a:srgbClr val="0070C0"/>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p:txBody>
          <a:bodyPr>
            <a:normAutofit/>
          </a:bodyPr>
          <a:lstStyle/>
          <a:p>
            <a:pPr marL="0" indent="0" algn="just">
              <a:buNone/>
            </a:pPr>
            <a:r>
              <a:rPr lang="es-CO" sz="3200" dirty="0" smtClean="0">
                <a:latin typeface="Arial" panose="020B0604020202020204" pitchFamily="34" charset="0"/>
                <a:cs typeface="Arial" panose="020B0604020202020204" pitchFamily="34" charset="0"/>
              </a:rPr>
              <a:t>Son </a:t>
            </a:r>
            <a:r>
              <a:rPr lang="es-CO" sz="3200" dirty="0">
                <a:latin typeface="Arial" panose="020B0604020202020204" pitchFamily="34" charset="0"/>
                <a:cs typeface="Arial" panose="020B0604020202020204" pitchFamily="34" charset="0"/>
              </a:rPr>
              <a:t>los resultados, productos o servicios susceptibles de ser medidos, cuantificados y verificados, que deberá entregar el empleado público en el periodo de evaluación determinado, de conformidad con los plazos y condiciones establecidas. Los compromisos laborales definen el cómo se desempeñan las competencias funcionales en cumplimiento de las metas institucionales.</a:t>
            </a:r>
          </a:p>
        </p:txBody>
      </p:sp>
    </p:spTree>
    <p:extLst>
      <p:ext uri="{BB962C8B-B14F-4D97-AF65-F5344CB8AC3E}">
        <p14:creationId xmlns:p14="http://schemas.microsoft.com/office/powerpoint/2010/main" val="768353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457200" y="274638"/>
            <a:ext cx="10800608" cy="1185366"/>
          </a:xfrm>
        </p:spPr>
        <p:txBody>
          <a:bodyPr vert="horz" lIns="91440" tIns="45720" rIns="91440" bIns="45720" rtlCol="0" anchor="ctr">
            <a:normAutofit/>
          </a:bodyPr>
          <a:lstStyle/>
          <a:p>
            <a:pPr algn="ctr"/>
            <a:r>
              <a:rPr lang="es-CO" altLang="es-CO"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¿CÓMO EVALUAR?</a:t>
            </a:r>
          </a:p>
        </p:txBody>
      </p:sp>
      <p:sp>
        <p:nvSpPr>
          <p:cNvPr id="5" name="2 Marcador de contenido"/>
          <p:cNvSpPr>
            <a:spLocks noGrp="1"/>
          </p:cNvSpPr>
          <p:nvPr>
            <p:ph sz="quarter" idx="1"/>
          </p:nvPr>
        </p:nvSpPr>
        <p:spPr>
          <a:xfrm>
            <a:off x="1786071" y="1164359"/>
            <a:ext cx="7939044" cy="4693722"/>
          </a:xfrm>
        </p:spPr>
        <p:txBody>
          <a:bodyPr/>
          <a:lstStyle/>
          <a:p>
            <a:pPr algn="just">
              <a:buFont typeface="Arial" panose="020B0604020202020204" pitchFamily="34" charset="0"/>
              <a:buNone/>
            </a:pPr>
            <a:r>
              <a:rPr lang="es-CO" altLang="es-CO" sz="2000" dirty="0" smtClean="0">
                <a:latin typeface="Arial" panose="020B0604020202020204" pitchFamily="34" charset="0"/>
                <a:cs typeface="Arial" panose="020B0604020202020204" pitchFamily="34" charset="0"/>
              </a:rPr>
              <a:t>El proceso de evaluación del desempeño laboral de los empleados de carrera o en período de prueba se realiza a través de cuatro fases o ciclo de la calidad –PEVA-:</a:t>
            </a:r>
          </a:p>
          <a:p>
            <a:pPr algn="just">
              <a:buFont typeface="Arial" panose="020B0604020202020204" pitchFamily="34" charset="0"/>
              <a:buNone/>
            </a:pPr>
            <a:r>
              <a:rPr lang="es-CO" altLang="es-CO" sz="2000" dirty="0" smtClean="0">
                <a:latin typeface="Arial" panose="020B0604020202020204" pitchFamily="34" charset="0"/>
                <a:cs typeface="Arial" panose="020B0604020202020204" pitchFamily="34" charset="0"/>
              </a:rPr>
              <a:t>P = Planear la evaluación,</a:t>
            </a:r>
          </a:p>
          <a:p>
            <a:pPr algn="just">
              <a:buFont typeface="Arial" panose="020B0604020202020204" pitchFamily="34" charset="0"/>
              <a:buNone/>
            </a:pPr>
            <a:r>
              <a:rPr lang="es-CO" altLang="es-CO" sz="2000" dirty="0" smtClean="0">
                <a:latin typeface="Arial" panose="020B0604020202020204" pitchFamily="34" charset="0"/>
                <a:cs typeface="Arial" panose="020B0604020202020204" pitchFamily="34" charset="0"/>
              </a:rPr>
              <a:t>E = Ejecutar el proceso,</a:t>
            </a:r>
          </a:p>
          <a:p>
            <a:pPr algn="just">
              <a:buFont typeface="Arial" panose="020B0604020202020204" pitchFamily="34" charset="0"/>
              <a:buNone/>
            </a:pPr>
            <a:r>
              <a:rPr lang="es-CO" altLang="es-CO" sz="2000" dirty="0" smtClean="0">
                <a:latin typeface="Arial" panose="020B0604020202020204" pitchFamily="34" charset="0"/>
                <a:cs typeface="Arial" panose="020B0604020202020204" pitchFamily="34" charset="0"/>
              </a:rPr>
              <a:t>V = Verificar los resultados alcanzados, y</a:t>
            </a:r>
          </a:p>
          <a:p>
            <a:pPr algn="just">
              <a:buFont typeface="Arial" panose="020B0604020202020204" pitchFamily="34" charset="0"/>
              <a:buNone/>
            </a:pPr>
            <a:r>
              <a:rPr lang="es-CO" altLang="es-CO" sz="2000" dirty="0" smtClean="0">
                <a:latin typeface="Arial" panose="020B0604020202020204" pitchFamily="34" charset="0"/>
                <a:cs typeface="Arial" panose="020B0604020202020204" pitchFamily="34" charset="0"/>
              </a:rPr>
              <a:t>A = Acciones correctivas, preventivas o de mejoramiento</a:t>
            </a:r>
          </a:p>
        </p:txBody>
      </p:sp>
      <p:pic>
        <p:nvPicPr>
          <p:cNvPr id="6" name="3 Imagen" descr="Resultado de imagen para imagenes de desempeño labor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9894" y="3863052"/>
            <a:ext cx="7597213" cy="2781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633760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1273" y="365125"/>
            <a:ext cx="10522527" cy="1325563"/>
          </a:xfrm>
        </p:spPr>
        <p:txBody>
          <a:bodyPr/>
          <a:lstStyle/>
          <a:p>
            <a:pPr algn="ctr"/>
            <a:r>
              <a:rPr lang="es-CO" b="1" dirty="0" smtClean="0">
                <a:solidFill>
                  <a:srgbClr val="0070C0"/>
                </a:solidFill>
                <a:effectLst>
                  <a:outerShdw blurRad="38100" dist="38100" dir="2700000" algn="tl">
                    <a:srgbClr val="000000">
                      <a:alpha val="43137"/>
                    </a:srgbClr>
                  </a:outerShdw>
                </a:effectLst>
              </a:rPr>
              <a:t>COMPETENCIAS COMPORTAMENTALES:</a:t>
            </a:r>
            <a:endParaRPr lang="es-CO" dirty="0">
              <a:solidFill>
                <a:srgbClr val="0070C0"/>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a:xfrm>
            <a:off x="838200" y="1825625"/>
            <a:ext cx="10515600" cy="4351338"/>
          </a:xfrm>
        </p:spPr>
        <p:txBody>
          <a:bodyPr>
            <a:normAutofit fontScale="92500"/>
          </a:bodyPr>
          <a:lstStyle/>
          <a:p>
            <a:pPr marL="0" indent="0" algn="just">
              <a:buNone/>
            </a:pPr>
            <a:r>
              <a:rPr lang="es-CO" dirty="0" smtClean="0"/>
              <a:t>Son </a:t>
            </a:r>
            <a:r>
              <a:rPr lang="es-CO" dirty="0"/>
              <a:t>las características relacionadas con las habilidades, actitudes y aptitudes que debe poseer y demostrar el empleado público, encaminadas al mejoramiento individual y requeridas para el desempeño de las funciones del empleo reflejadas en los compromisos </a:t>
            </a:r>
            <a:r>
              <a:rPr lang="es-CO" dirty="0" smtClean="0"/>
              <a:t>laborales.</a:t>
            </a:r>
          </a:p>
          <a:p>
            <a:pPr marL="0" indent="0" algn="just">
              <a:buNone/>
            </a:pPr>
            <a:endParaRPr lang="es-CO" dirty="0" smtClean="0"/>
          </a:p>
          <a:p>
            <a:pPr marL="0" indent="0" algn="just">
              <a:buNone/>
            </a:pPr>
            <a:r>
              <a:rPr lang="es-CO" dirty="0"/>
              <a:t>Las competencias comportamentales objeto del presente acuerdo, serán las correspondientes a las establecidas en los Manuales específicos de funciones y competencias laborales de la respectiva entidad</a:t>
            </a:r>
            <a:r>
              <a:rPr lang="es-CO" dirty="0" smtClean="0"/>
              <a:t>. O las dispuestas </a:t>
            </a:r>
            <a:r>
              <a:rPr lang="es-CO" dirty="0"/>
              <a:t>en el Decreto 1083 de 2015 o la norma que lo modifique o adicione. En todo caso, se evaluarán solamente cuatro (4) competencias, entre comunes y por nivel jerárquico</a:t>
            </a:r>
          </a:p>
        </p:txBody>
      </p:sp>
    </p:spTree>
    <p:extLst>
      <p:ext uri="{BB962C8B-B14F-4D97-AF65-F5344CB8AC3E}">
        <p14:creationId xmlns:p14="http://schemas.microsoft.com/office/powerpoint/2010/main" val="41133093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O" sz="3600"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EVALUACIÓN DE GESTIÓN POR ÁREAS O DEPENDENCIAS:</a:t>
            </a:r>
            <a:endParaRPr lang="es-CO" sz="36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lstStyle/>
          <a:p>
            <a:pPr marL="0" indent="0" algn="just">
              <a:buNone/>
            </a:pPr>
            <a:r>
              <a:rPr lang="es-CO" dirty="0" smtClean="0">
                <a:latin typeface="Arial" panose="020B0604020202020204" pitchFamily="34" charset="0"/>
                <a:cs typeface="Arial" panose="020B0604020202020204" pitchFamily="34" charset="0"/>
              </a:rPr>
              <a:t>Es </a:t>
            </a:r>
            <a:r>
              <a:rPr lang="es-CO" dirty="0">
                <a:latin typeface="Arial" panose="020B0604020202020204" pitchFamily="34" charset="0"/>
                <a:cs typeface="Arial" panose="020B0604020202020204" pitchFamily="34" charset="0"/>
              </a:rPr>
              <a:t>aquella que realiza anualmente el jefe de la oficina de control interno o quien haga sus veces, por medio de la cual verifica el cumplimiento de las metas institucionales por parte de las áreas o dependencias de la entidad respectiva. Se define como fuente objetiva de información respecto al cumplimiento de las metas establecidas y es suministrada a los responsables de la evaluación por el jefe de la oficina de control interno o quien haga sus veces, constituyéndose en parte de la evaluación definitiva del empleado.</a:t>
            </a:r>
          </a:p>
        </p:txBody>
      </p:sp>
    </p:spTree>
    <p:extLst>
      <p:ext uri="{BB962C8B-B14F-4D97-AF65-F5344CB8AC3E}">
        <p14:creationId xmlns:p14="http://schemas.microsoft.com/office/powerpoint/2010/main" val="10470853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325563"/>
          </a:xfrm>
        </p:spPr>
        <p:txBody>
          <a:bodyPr>
            <a:normAutofit/>
          </a:bodyPr>
          <a:lstStyle/>
          <a:p>
            <a:pPr algn="ctr"/>
            <a:r>
              <a:rPr lang="es-CO" sz="4000"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EVIDENCIAS</a:t>
            </a:r>
            <a:endParaRPr lang="es-CO" sz="4000"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Autofit/>
          </a:bodyPr>
          <a:lstStyle/>
          <a:p>
            <a:pPr algn="just"/>
            <a:r>
              <a:rPr lang="es-CO" sz="3600" b="1" dirty="0">
                <a:latin typeface="Arial" panose="020B0604020202020204" pitchFamily="34" charset="0"/>
                <a:cs typeface="Arial" panose="020B0604020202020204" pitchFamily="34" charset="0"/>
              </a:rPr>
              <a:t> </a:t>
            </a:r>
            <a:r>
              <a:rPr lang="es-CO" sz="3600" dirty="0">
                <a:latin typeface="Arial" panose="020B0604020202020204" pitchFamily="34" charset="0"/>
                <a:cs typeface="Arial" panose="020B0604020202020204" pitchFamily="34" charset="0"/>
              </a:rPr>
              <a:t>Son las pruebas que permiten establecer objetivamente el avance, cumplimiento o, incumplimiento de los compromisos concertados y que se han generado durante el periodo de evaluación, como producto o resultado del desempeño del empleado evaluado y que deben corresponder a los compromisos laborales y al desarrollo de las competencias comportamentales.</a:t>
            </a:r>
          </a:p>
        </p:txBody>
      </p:sp>
    </p:spTree>
    <p:extLst>
      <p:ext uri="{BB962C8B-B14F-4D97-AF65-F5344CB8AC3E}">
        <p14:creationId xmlns:p14="http://schemas.microsoft.com/office/powerpoint/2010/main" val="26619273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CLASES DE EVIDENCIAS</a:t>
            </a:r>
            <a:endParaRPr lang="es-CO"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a:bodyPr>
          <a:lstStyle/>
          <a:p>
            <a:pPr marL="0" indent="0">
              <a:buNone/>
            </a:pPr>
            <a:r>
              <a:rPr lang="es-CO" dirty="0"/>
              <a:t>Las evidencias incorporadas en el portafolio, le permitirán al evaluador verificar el porcentaje de avance de los compromisos concertados, con el fin de que se pueda efectuar una evaluación objetiva y transparente.</a:t>
            </a:r>
          </a:p>
          <a:p>
            <a:pPr marL="0" indent="0">
              <a:buNone/>
            </a:pPr>
            <a:r>
              <a:rPr lang="es-CO" dirty="0"/>
              <a:t>Estas podrán ser:</a:t>
            </a:r>
          </a:p>
          <a:p>
            <a:pPr marL="0" indent="0">
              <a:buNone/>
            </a:pPr>
            <a:r>
              <a:rPr lang="es-CO" dirty="0"/>
              <a:t>a) Evidencias de desempeño: Aquellas que brindan información sobre la forma como interviene el empleado sujeto de evaluación, en el proceso, qué, cómo y cuándo lo realiza.</a:t>
            </a:r>
          </a:p>
          <a:p>
            <a:pPr marL="0" indent="0">
              <a:buNone/>
            </a:pPr>
            <a:r>
              <a:rPr lang="es-CO" dirty="0"/>
              <a:t>b) Evidencias de producto: Aquellas que permiten establecer la calidad y cantidad del producto o servicio entregado de acuerdo con los criterios establecidos.</a:t>
            </a:r>
          </a:p>
          <a:p>
            <a:pPr marL="0" indent="0">
              <a:buNone/>
            </a:pPr>
            <a:endParaRPr lang="es-CO" dirty="0"/>
          </a:p>
        </p:txBody>
      </p:sp>
    </p:spTree>
    <p:extLst>
      <p:ext uri="{BB962C8B-B14F-4D97-AF65-F5344CB8AC3E}">
        <p14:creationId xmlns:p14="http://schemas.microsoft.com/office/powerpoint/2010/main" val="12664037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INCLUSION DE </a:t>
            </a:r>
            <a:r>
              <a:rPr lang="es-CO"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EVIDENCIAS</a:t>
            </a:r>
            <a:endParaRPr lang="es-CO" dirty="0"/>
          </a:p>
        </p:txBody>
      </p:sp>
      <p:sp>
        <p:nvSpPr>
          <p:cNvPr id="3" name="Marcador de contenido 2"/>
          <p:cNvSpPr>
            <a:spLocks noGrp="1"/>
          </p:cNvSpPr>
          <p:nvPr>
            <p:ph idx="1"/>
          </p:nvPr>
        </p:nvSpPr>
        <p:spPr/>
        <p:txBody>
          <a:bodyPr>
            <a:normAutofit lnSpcReduction="10000"/>
          </a:bodyPr>
          <a:lstStyle/>
          <a:p>
            <a:pPr marL="0" indent="0" algn="just">
              <a:buNone/>
            </a:pPr>
            <a:r>
              <a:rPr lang="es-CO" dirty="0" smtClean="0"/>
              <a:t>Las Evidencias pueden ser aportadas al portafolio de Evidencias, por:</a:t>
            </a:r>
          </a:p>
          <a:p>
            <a:pPr marL="0" indent="0" algn="just">
              <a:buNone/>
            </a:pPr>
            <a:endParaRPr lang="es-CO" dirty="0" smtClean="0"/>
          </a:p>
          <a:p>
            <a:pPr marL="514350" indent="-514350" algn="just">
              <a:buFont typeface="+mj-lt"/>
              <a:buAutoNum type="arabicPeriod"/>
            </a:pPr>
            <a:r>
              <a:rPr lang="es-CO" dirty="0" smtClean="0"/>
              <a:t>Por parte del Evaluador</a:t>
            </a:r>
          </a:p>
          <a:p>
            <a:pPr marL="514350" indent="-514350" algn="just">
              <a:buFont typeface="+mj-lt"/>
              <a:buAutoNum type="arabicPeriod"/>
            </a:pPr>
            <a:r>
              <a:rPr lang="es-CO" dirty="0" smtClean="0"/>
              <a:t>Por parte del Evaluado, o </a:t>
            </a:r>
          </a:p>
          <a:p>
            <a:pPr marL="514350" indent="-514350" algn="just">
              <a:buFont typeface="+mj-lt"/>
              <a:buAutoNum type="arabicPeriod"/>
            </a:pPr>
            <a:r>
              <a:rPr lang="es-CO" dirty="0" smtClean="0"/>
              <a:t>Por parte de Terceros.</a:t>
            </a:r>
          </a:p>
          <a:p>
            <a:pPr marL="0" indent="0" algn="just">
              <a:buNone/>
            </a:pPr>
            <a:endParaRPr lang="es-CO" dirty="0" smtClean="0"/>
          </a:p>
          <a:p>
            <a:pPr marL="0" indent="0" algn="just">
              <a:buNone/>
            </a:pPr>
            <a:r>
              <a:rPr lang="es-CO" dirty="0"/>
              <a:t>Las Evidencias pueden ser aportadas al portafolio de Evidencias </a:t>
            </a:r>
            <a:r>
              <a:rPr lang="es-CO" dirty="0" smtClean="0"/>
              <a:t>de acuerdo a las fechas o  términos concertados con el evaluador, cuando procedan del Evaluador o del Evaluado y en cualquier momento, si las mismas son aportadas por terceros. </a:t>
            </a:r>
            <a:endParaRPr lang="es-CO" dirty="0"/>
          </a:p>
        </p:txBody>
      </p:sp>
    </p:spTree>
    <p:extLst>
      <p:ext uri="{BB962C8B-B14F-4D97-AF65-F5344CB8AC3E}">
        <p14:creationId xmlns:p14="http://schemas.microsoft.com/office/powerpoint/2010/main" val="9628871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PORTAFOLIO DE EVIDENCIAS</a:t>
            </a:r>
            <a:endParaRPr lang="es-CO"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lstStyle/>
          <a:p>
            <a:pPr marL="0" indent="0" algn="just">
              <a:buNone/>
            </a:pPr>
            <a:r>
              <a:rPr lang="es-CO" dirty="0" smtClean="0"/>
              <a:t>Es </a:t>
            </a:r>
            <a:r>
              <a:rPr lang="es-CO" dirty="0"/>
              <a:t>el expediente que contiene las pruebas que demuestran el cumplimiento o incumplimiento de los compromisos concertados para la evaluación del desempeño laboral, cuyo propósito es establecer objetivamente el avance, cumplimiento o incumplimiento de los compromisos concertados y que se han generado durante el periodo de evaluación, como producto o resultado del desempeño del empleado público evaluado y que deben corresponder al cumplimiento de los compromisos laborales y, el desarrollo de las competencias comportamentales, al servicio de los fines del área o la dependencia y la misión de la entidad</a:t>
            </a:r>
          </a:p>
        </p:txBody>
      </p:sp>
    </p:spTree>
    <p:extLst>
      <p:ext uri="{BB962C8B-B14F-4D97-AF65-F5344CB8AC3E}">
        <p14:creationId xmlns:p14="http://schemas.microsoft.com/office/powerpoint/2010/main" val="20717881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vert="horz" lIns="91440" tIns="45720" rIns="91440" bIns="45720" rtlCol="0" anchor="ctr">
            <a:normAutofit/>
          </a:bodyPr>
          <a:lstStyle/>
          <a:p>
            <a:pPr algn="ctr"/>
            <a:r>
              <a:rPr lang="es-CO"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Plan de mejoramiento </a:t>
            </a:r>
            <a:r>
              <a:rPr lang="es-CO"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individual</a:t>
            </a:r>
            <a:r>
              <a:rPr lang="es-CO"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sp>
        <p:nvSpPr>
          <p:cNvPr id="3" name="Marcador de contenido 2"/>
          <p:cNvSpPr>
            <a:spLocks noGrp="1"/>
          </p:cNvSpPr>
          <p:nvPr>
            <p:ph idx="1"/>
          </p:nvPr>
        </p:nvSpPr>
        <p:spPr/>
        <p:txBody>
          <a:bodyPr>
            <a:normAutofit fontScale="92500"/>
          </a:bodyPr>
          <a:lstStyle/>
          <a:p>
            <a:pPr marL="0" indent="0" algn="just">
              <a:buNone/>
            </a:pPr>
            <a:r>
              <a:rPr lang="es-CO" dirty="0" smtClean="0"/>
              <a:t>Es </a:t>
            </a:r>
            <a:r>
              <a:rPr lang="es-CO" dirty="0"/>
              <a:t>la descripción de una secuencia de pasos o actividades que tienen como propósito indicar, al evaluado, el nivel de avance de los compromisos laborales y el nivel de desarrollo de las competencias comportamentales, así como las necesidades de fortalecimiento de las mismas. </a:t>
            </a:r>
            <a:endParaRPr lang="es-CO" dirty="0" smtClean="0"/>
          </a:p>
          <a:p>
            <a:pPr marL="0" indent="0" algn="just">
              <a:buNone/>
            </a:pPr>
            <a:r>
              <a:rPr lang="es-CO" dirty="0" smtClean="0"/>
              <a:t>O es el seguimiento al cumplimiento de </a:t>
            </a:r>
            <a:r>
              <a:rPr lang="es-CO" dirty="0"/>
              <a:t>los compromisos laborales y las competencias comportamentales establecidas, orientadas a mejorar el desempeño individual. </a:t>
            </a:r>
            <a:endParaRPr lang="es-CO" dirty="0" smtClean="0"/>
          </a:p>
          <a:p>
            <a:pPr marL="0" indent="0" algn="just">
              <a:buNone/>
            </a:pPr>
            <a:r>
              <a:rPr lang="es-CO" dirty="0" smtClean="0"/>
              <a:t>Este </a:t>
            </a:r>
            <a:r>
              <a:rPr lang="es-CO" dirty="0"/>
              <a:t>plan se produce a partir del seguimiento cada tres meses en periodo anual u ordinario, y cada dos meses en periodo de prueba, o en las evaluaciones parciales semestrales o eventuales durante el periodo de evaluación</a:t>
            </a:r>
          </a:p>
        </p:txBody>
      </p:sp>
    </p:spTree>
    <p:extLst>
      <p:ext uri="{BB962C8B-B14F-4D97-AF65-F5344CB8AC3E}">
        <p14:creationId xmlns:p14="http://schemas.microsoft.com/office/powerpoint/2010/main" val="22818431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77500" lnSpcReduction="20000"/>
          </a:bodyPr>
          <a:lstStyle/>
          <a:p>
            <a:pPr marL="0" indent="0" algn="just">
              <a:buNone/>
            </a:pPr>
            <a:r>
              <a:rPr lang="es-CO" dirty="0"/>
              <a:t>Se realiza entre evaluador y evaluado para hacer observaciones de avance y dificultades que permitan mejorar:</a:t>
            </a:r>
          </a:p>
          <a:p>
            <a:pPr marL="0" indent="0" algn="just">
              <a:buNone/>
            </a:pPr>
            <a:endParaRPr lang="es-CO" dirty="0" smtClean="0"/>
          </a:p>
          <a:p>
            <a:pPr marL="514350" indent="-514350" algn="just">
              <a:buFont typeface="+mj-lt"/>
              <a:buAutoNum type="arabicPeriod"/>
            </a:pPr>
            <a:r>
              <a:rPr lang="es-CO" dirty="0" smtClean="0"/>
              <a:t>El </a:t>
            </a:r>
            <a:r>
              <a:rPr lang="es-CO" dirty="0"/>
              <a:t>nivel de cumplimiento de los compromisos laborales concertados o fijados al inicio del periodo;</a:t>
            </a:r>
          </a:p>
          <a:p>
            <a:pPr marL="514350" indent="-514350" algn="just">
              <a:buFont typeface="+mj-lt"/>
              <a:buAutoNum type="arabicPeriod"/>
            </a:pPr>
            <a:r>
              <a:rPr lang="es-CO" dirty="0" smtClean="0"/>
              <a:t>Las </a:t>
            </a:r>
            <a:r>
              <a:rPr lang="es-CO" dirty="0"/>
              <a:t>actitudes o conductas que inciden en el desarrollo de las competencias comportamentales;</a:t>
            </a:r>
          </a:p>
          <a:p>
            <a:pPr marL="514350" indent="-514350" algn="just">
              <a:buFont typeface="+mj-lt"/>
              <a:buAutoNum type="arabicPeriod"/>
            </a:pPr>
            <a:r>
              <a:rPr lang="es-CO" dirty="0" smtClean="0"/>
              <a:t>Superar </a:t>
            </a:r>
            <a:r>
              <a:rPr lang="es-CO" dirty="0"/>
              <a:t>las brechas presentadas entre el desempeño real y el desempeño esperado;</a:t>
            </a:r>
          </a:p>
          <a:p>
            <a:pPr marL="514350" indent="-514350" algn="just">
              <a:buFont typeface="+mj-lt"/>
              <a:buAutoNum type="arabicPeriod"/>
            </a:pPr>
            <a:r>
              <a:rPr lang="es-CO" dirty="0" smtClean="0"/>
              <a:t>Mejorar </a:t>
            </a:r>
            <a:r>
              <a:rPr lang="es-CO" dirty="0"/>
              <a:t>el área o dependencia a la que pertenece el evaluado.</a:t>
            </a:r>
          </a:p>
          <a:p>
            <a:pPr marL="0" indent="0" algn="just">
              <a:buNone/>
            </a:pPr>
            <a:endParaRPr lang="es-CO" dirty="0" smtClean="0"/>
          </a:p>
          <a:p>
            <a:pPr marL="0" indent="0" algn="just">
              <a:buNone/>
            </a:pPr>
            <a:r>
              <a:rPr lang="es-CO" dirty="0" smtClean="0"/>
              <a:t>Se </a:t>
            </a:r>
            <a:r>
              <a:rPr lang="es-CO" dirty="0"/>
              <a:t>realiza basado en el seguimiento y verificación de las evidencias indagando las causas y planteando acciones de mejoramiento, para corregir, prevenir y mejorar el desempeño, generando valor agregado a la entidad.</a:t>
            </a:r>
          </a:p>
        </p:txBody>
      </p:sp>
      <p:sp>
        <p:nvSpPr>
          <p:cNvPr id="4" name="Título 1"/>
          <p:cNvSpPr>
            <a:spLocks noGrp="1"/>
          </p:cNvSpPr>
          <p:nvPr>
            <p:ph type="title"/>
          </p:nvPr>
        </p:nvSpPr>
        <p:spPr/>
        <p:txBody>
          <a:bodyPr vert="horz" lIns="91440" tIns="45720" rIns="91440" bIns="45720" rtlCol="0" anchor="ctr">
            <a:normAutofit/>
          </a:bodyPr>
          <a:lstStyle/>
          <a:p>
            <a:pPr algn="ctr"/>
            <a:r>
              <a:rPr lang="es-CO"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Pasos a seguir</a:t>
            </a:r>
            <a:r>
              <a:rPr lang="es-CO"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730675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70000" lnSpcReduction="20000"/>
          </a:bodyPr>
          <a:lstStyle/>
          <a:p>
            <a:pPr marL="0" indent="0" algn="just">
              <a:buNone/>
            </a:pPr>
            <a:r>
              <a:rPr lang="es-CO" b="1" dirty="0"/>
              <a:t>Evaluación definitiva del desempeño laboral: </a:t>
            </a:r>
            <a:r>
              <a:rPr lang="es-CO" dirty="0"/>
              <a:t>Es aquella que resulta de ponderar las calificaciones semestrales previstas en el artículo 38 de la Ley 909 de 2004.</a:t>
            </a:r>
          </a:p>
          <a:p>
            <a:pPr marL="0" indent="0" algn="just">
              <a:buNone/>
            </a:pPr>
            <a:r>
              <a:rPr lang="es-CO" b="1" dirty="0" smtClean="0"/>
              <a:t>Evaluación </a:t>
            </a:r>
            <a:r>
              <a:rPr lang="es-CO" b="1" dirty="0"/>
              <a:t>en comisión de servicios: </a:t>
            </a:r>
            <a:r>
              <a:rPr lang="es-CO" dirty="0"/>
              <a:t>Es aquella que se realiza a quienes estén cumpliendo comisión de servicios en otra entidad, a fin de ser evaluados y calificados por la entidad en la cual se encuentran en comisión, con base en el sistema que rija para la entidad en donde se encuentran vinculados en forma permanente. Esta evaluación será remitida a la entidad de origen.</a:t>
            </a:r>
          </a:p>
          <a:p>
            <a:pPr marL="0" indent="0" algn="just">
              <a:buNone/>
            </a:pPr>
            <a:r>
              <a:rPr lang="es-CO" b="1" dirty="0" smtClean="0"/>
              <a:t>Evaluación </a:t>
            </a:r>
            <a:r>
              <a:rPr lang="es-CO" b="1" dirty="0"/>
              <a:t>no satisfactoria: </a:t>
            </a:r>
            <a:r>
              <a:rPr lang="es-CO" dirty="0"/>
              <a:t>Es aquella que no alcanza el mínimo establecido como satisfactorio dentro de la escala vigente. Una vez en firme conlleva a la declaración de insubsistencia del nombramiento del empleado.</a:t>
            </a:r>
          </a:p>
          <a:p>
            <a:pPr marL="0" indent="0" algn="just">
              <a:buNone/>
            </a:pPr>
            <a:r>
              <a:rPr lang="es-CO" b="1" dirty="0" smtClean="0"/>
              <a:t>Periodo </a:t>
            </a:r>
            <a:r>
              <a:rPr lang="es-CO" b="1" dirty="0"/>
              <a:t>de prueba: </a:t>
            </a:r>
            <a:r>
              <a:rPr lang="es-CO" dirty="0"/>
              <a:t>Se entiende por periodo de prueba el tiempo durante el cual el empleado demostrará su capacidad de adaptación progresiva al cargo para el cual fue nombrado, su eficiencia, competencia, habilidades y aptitudes en el desempeño de las funciones y su integración a la cultura institucional. El periodo de prueba deberá iniciarse con la inducción en el puesto de trabajo.</a:t>
            </a:r>
          </a:p>
          <a:p>
            <a:pPr marL="0" indent="0" algn="just">
              <a:buNone/>
            </a:pPr>
            <a:r>
              <a:rPr lang="es-CO" b="1" dirty="0" smtClean="0"/>
              <a:t>Calificación </a:t>
            </a:r>
            <a:r>
              <a:rPr lang="es-CO" b="1" dirty="0"/>
              <a:t>del periodo de prueba: </a:t>
            </a:r>
            <a:r>
              <a:rPr lang="es-CO" dirty="0"/>
              <a:t>Es aquella que resulta de evaluar el desempeño laboral del empleado vinculado mediante un proceso de selección, al cumplir el término de duración del periodo de prueba, el cual se cuenta a partir de la inducción en el puesto de trabajo.</a:t>
            </a:r>
          </a:p>
          <a:p>
            <a:pPr marL="0" indent="0" algn="just">
              <a:buNone/>
            </a:pPr>
            <a:endParaRPr lang="es-CO" dirty="0"/>
          </a:p>
        </p:txBody>
      </p:sp>
      <p:sp>
        <p:nvSpPr>
          <p:cNvPr id="4" name="Título 1"/>
          <p:cNvSpPr>
            <a:spLocks noGrp="1"/>
          </p:cNvSpPr>
          <p:nvPr>
            <p:ph type="title"/>
          </p:nvPr>
        </p:nvSpPr>
        <p:spPr/>
        <p:txBody>
          <a:bodyPr vert="horz" lIns="91440" tIns="45720" rIns="91440" bIns="45720" rtlCol="0" anchor="ctr">
            <a:normAutofit/>
          </a:bodyPr>
          <a:lstStyle/>
          <a:p>
            <a:pPr algn="ctr"/>
            <a:r>
              <a:rPr lang="es-CO"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Clases de Evaluación</a:t>
            </a:r>
            <a:r>
              <a:rPr lang="es-CO"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10862686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Marcador de contenido"/>
          <p:cNvSpPr>
            <a:spLocks noGrp="1"/>
          </p:cNvSpPr>
          <p:nvPr>
            <p:ph sz="quarter" idx="1"/>
          </p:nvPr>
        </p:nvSpPr>
        <p:spPr>
          <a:xfrm>
            <a:off x="1418602" y="1701952"/>
            <a:ext cx="8998721" cy="4433936"/>
          </a:xfrm>
        </p:spPr>
        <p:txBody>
          <a:bodyPr/>
          <a:lstStyle/>
          <a:p>
            <a:pPr algn="just">
              <a:buFont typeface="Arial" panose="020B0604020202020204" pitchFamily="34" charset="0"/>
              <a:buNone/>
            </a:pPr>
            <a:r>
              <a:rPr lang="es-CO" altLang="es-CO" sz="2400" dirty="0" smtClean="0">
                <a:solidFill>
                  <a:schemeClr val="accent1">
                    <a:lumMod val="75000"/>
                  </a:schemeClr>
                </a:solidFill>
                <a:latin typeface="Arial" panose="020B0604020202020204" pitchFamily="34" charset="0"/>
                <a:cs typeface="Arial" panose="020B0604020202020204" pitchFamily="34" charset="0"/>
              </a:rPr>
              <a:t>   </a:t>
            </a:r>
            <a:r>
              <a:rPr lang="es-CO" altLang="es-CO" sz="2400" dirty="0" smtClean="0">
                <a:latin typeface="Arial" panose="020B0604020202020204" pitchFamily="34" charset="0"/>
                <a:cs typeface="Arial" panose="020B0604020202020204" pitchFamily="34" charset="0"/>
              </a:rPr>
              <a:t>E</a:t>
            </a:r>
            <a:r>
              <a:rPr lang="es-CO" altLang="es-CO" sz="2000" dirty="0" smtClean="0">
                <a:latin typeface="Arial" panose="020B0604020202020204" pitchFamily="34" charset="0"/>
                <a:cs typeface="Arial" panose="020B0604020202020204" pitchFamily="34" charset="0"/>
              </a:rPr>
              <a:t>s un rango de cualificación donde se enmarca la calificación definida obtenida por el empleado sujeto de evaluación y corresponde a los siguientes: sobresaliente, destacado, satisfactorio y no satisfactorio.</a:t>
            </a:r>
          </a:p>
          <a:p>
            <a:pPr algn="just">
              <a:buFont typeface="Arial" panose="020B0604020202020204" pitchFamily="34" charset="0"/>
              <a:buNone/>
            </a:pPr>
            <a:r>
              <a:rPr lang="es-CO" altLang="es-CO" sz="2000" dirty="0" smtClean="0">
                <a:latin typeface="Arial" panose="020B0604020202020204" pitchFamily="34" charset="0"/>
                <a:cs typeface="Arial" panose="020B0604020202020204" pitchFamily="34" charset="0"/>
              </a:rPr>
              <a:t>   De acuerdo con el porcentaje o puntaje de la calificación obtenida, se ubica en los siguientes niveles.</a:t>
            </a:r>
          </a:p>
          <a:p>
            <a:pPr algn="just">
              <a:buFont typeface="Arial" panose="020B0604020202020204" pitchFamily="34" charset="0"/>
              <a:buNone/>
            </a:pPr>
            <a:endParaRPr lang="es-CO" altLang="es-CO" sz="2000" dirty="0" smtClean="0">
              <a:latin typeface="Arial" panose="020B0604020202020204" pitchFamily="34" charset="0"/>
              <a:cs typeface="Arial" panose="020B0604020202020204" pitchFamily="34" charset="0"/>
            </a:endParaRPr>
          </a:p>
          <a:p>
            <a:pPr algn="just">
              <a:buFont typeface="Arial" panose="020B0604020202020204" pitchFamily="34" charset="0"/>
              <a:buNone/>
            </a:pPr>
            <a:r>
              <a:rPr lang="es-CO" altLang="es-CO" sz="2000" b="1" dirty="0" smtClean="0">
                <a:latin typeface="Arial" panose="020B0604020202020204" pitchFamily="34" charset="0"/>
                <a:cs typeface="Arial" panose="020B0604020202020204" pitchFamily="34" charset="0"/>
              </a:rPr>
              <a:t>            PORCENTAJE </a:t>
            </a:r>
            <a:r>
              <a:rPr lang="es-CO" altLang="es-CO" sz="2000" dirty="0" smtClean="0">
                <a:latin typeface="Arial" panose="020B0604020202020204" pitchFamily="34" charset="0"/>
                <a:cs typeface="Arial" panose="020B0604020202020204" pitchFamily="34" charset="0"/>
              </a:rPr>
              <a:t>                                          </a:t>
            </a:r>
            <a:r>
              <a:rPr lang="es-CO" altLang="es-CO" sz="2000" b="1" dirty="0" smtClean="0">
                <a:latin typeface="Arial" panose="020B0604020202020204" pitchFamily="34" charset="0"/>
                <a:cs typeface="Arial" panose="020B0604020202020204" pitchFamily="34" charset="0"/>
              </a:rPr>
              <a:t>NIVEL </a:t>
            </a:r>
          </a:p>
          <a:p>
            <a:pPr algn="just">
              <a:buFont typeface="Arial" panose="020B0604020202020204" pitchFamily="34" charset="0"/>
              <a:buNone/>
            </a:pPr>
            <a:r>
              <a:rPr lang="es-CO" altLang="es-CO" sz="2000" dirty="0" smtClean="0">
                <a:latin typeface="Arial" panose="020B0604020202020204" pitchFamily="34" charset="0"/>
                <a:cs typeface="Arial" panose="020B0604020202020204" pitchFamily="34" charset="0"/>
              </a:rPr>
              <a:t>       Mayor o igual al 95%                                 Sobresaliente</a:t>
            </a:r>
          </a:p>
          <a:p>
            <a:pPr algn="just">
              <a:buFont typeface="Arial" panose="020B0604020202020204" pitchFamily="34" charset="0"/>
              <a:buNone/>
            </a:pPr>
            <a:r>
              <a:rPr lang="es-CO" altLang="es-CO" sz="2000" dirty="0" smtClean="0">
                <a:latin typeface="Arial" panose="020B0604020202020204" pitchFamily="34" charset="0"/>
                <a:cs typeface="Arial" panose="020B0604020202020204" pitchFamily="34" charset="0"/>
              </a:rPr>
              <a:t>       Mayor o igual al 80% y Menor de 95%      Destacado</a:t>
            </a:r>
          </a:p>
          <a:p>
            <a:pPr algn="just">
              <a:buFont typeface="Arial" panose="020B0604020202020204" pitchFamily="34" charset="0"/>
              <a:buNone/>
            </a:pPr>
            <a:r>
              <a:rPr lang="es-CO" altLang="es-CO" sz="2000" dirty="0" smtClean="0">
                <a:latin typeface="Arial" panose="020B0604020202020204" pitchFamily="34" charset="0"/>
                <a:cs typeface="Arial" panose="020B0604020202020204" pitchFamily="34" charset="0"/>
              </a:rPr>
              <a:t>       Mayor del 65% y menor que el 80%          Satisfactorio</a:t>
            </a:r>
          </a:p>
          <a:p>
            <a:pPr algn="just">
              <a:buFont typeface="Arial" panose="020B0604020202020204" pitchFamily="34" charset="0"/>
              <a:buNone/>
            </a:pPr>
            <a:r>
              <a:rPr lang="es-CO" altLang="es-CO" sz="2000" dirty="0" smtClean="0">
                <a:latin typeface="Arial" panose="020B0604020202020204" pitchFamily="34" charset="0"/>
                <a:cs typeface="Arial" panose="020B0604020202020204" pitchFamily="34" charset="0"/>
              </a:rPr>
              <a:t>        Menor o igual a 65%                                  No Satisfactorio</a:t>
            </a:r>
          </a:p>
          <a:p>
            <a:pPr algn="just">
              <a:buFont typeface="Arial" panose="020B0604020202020204" pitchFamily="34" charset="0"/>
              <a:buNone/>
            </a:pPr>
            <a:endParaRPr lang="es-CO" altLang="es-CO" dirty="0" smtClean="0">
              <a:latin typeface="Myriad Pro Cond" pitchFamily="34" charset="0"/>
            </a:endParaRPr>
          </a:p>
        </p:txBody>
      </p:sp>
      <p:sp>
        <p:nvSpPr>
          <p:cNvPr id="2" name="CuadroTexto 1"/>
          <p:cNvSpPr txBox="1"/>
          <p:nvPr/>
        </p:nvSpPr>
        <p:spPr>
          <a:xfrm>
            <a:off x="717847" y="640935"/>
            <a:ext cx="10656605" cy="584775"/>
          </a:xfrm>
          <a:prstGeom prst="rect">
            <a:avLst/>
          </a:prstGeom>
          <a:noFill/>
        </p:spPr>
        <p:txBody>
          <a:bodyPr wrap="square" rtlCol="0">
            <a:spAutoFit/>
          </a:bodyPr>
          <a:lstStyle/>
          <a:p>
            <a:pPr algn="ctr">
              <a:buFont typeface="Arial" panose="020B0604020202020204" pitchFamily="34" charset="0"/>
              <a:buNone/>
            </a:pPr>
            <a:r>
              <a:rPr lang="es-CO" altLang="es-CO" sz="3200" b="1">
                <a:solidFill>
                  <a:schemeClr val="accent1">
                    <a:lumMod val="75000"/>
                  </a:schemeClr>
                </a:solidFill>
                <a:latin typeface="Arial" panose="020B0604020202020204" pitchFamily="34" charset="0"/>
                <a:cs typeface="Arial" panose="020B0604020202020204" pitchFamily="34" charset="0"/>
              </a:rPr>
              <a:t>ARTICULO 15. NIVELES DE CUMPLIMIENTO:</a:t>
            </a:r>
            <a:r>
              <a:rPr lang="es-CO" altLang="es-CO" sz="3200">
                <a:solidFill>
                  <a:schemeClr val="accent1">
                    <a:lumMod val="75000"/>
                  </a:schemeClr>
                </a:solidFill>
                <a:latin typeface="Arial" panose="020B0604020202020204" pitchFamily="34" charset="0"/>
                <a:cs typeface="Arial" panose="020B0604020202020204" pitchFamily="34" charset="0"/>
              </a:rPr>
              <a:t> </a:t>
            </a:r>
            <a:endParaRPr lang="es-CO" altLang="es-CO" sz="3200"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84354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750681" y="96508"/>
            <a:ext cx="10679319" cy="1143000"/>
          </a:xfrm>
        </p:spPr>
        <p:txBody>
          <a:bodyPr vert="horz" lIns="91440" tIns="45720" rIns="91440" bIns="45720" rtlCol="0" anchor="ctr">
            <a:normAutofit/>
          </a:bodyPr>
          <a:lstStyle/>
          <a:p>
            <a:pPr algn="ctr"/>
            <a:r>
              <a:rPr lang="es-CO" altLang="es-CO"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¿POR QUÉ EVALUAR?</a:t>
            </a:r>
          </a:p>
        </p:txBody>
      </p:sp>
      <p:sp>
        <p:nvSpPr>
          <p:cNvPr id="5" name="2 Marcador de contenido"/>
          <p:cNvSpPr>
            <a:spLocks noGrp="1"/>
          </p:cNvSpPr>
          <p:nvPr>
            <p:ph sz="quarter" idx="1"/>
          </p:nvPr>
        </p:nvSpPr>
        <p:spPr>
          <a:xfrm>
            <a:off x="1751888" y="1090283"/>
            <a:ext cx="8603395" cy="4525962"/>
          </a:xfrm>
        </p:spPr>
        <p:txBody>
          <a:bodyPr/>
          <a:lstStyle/>
          <a:p>
            <a:pPr algn="just"/>
            <a:r>
              <a:rPr lang="es-CO" altLang="es-CO" sz="2000" dirty="0" smtClean="0">
                <a:latin typeface="Arial" panose="020B0604020202020204" pitchFamily="34" charset="0"/>
                <a:cs typeface="Arial" panose="020B0604020202020204" pitchFamily="34" charset="0"/>
              </a:rPr>
              <a:t>La evaluación es un instrumento de gestión organizacional que permite establecer el estado en que se encuentra tanto el desempeño institucional como el de los empleados, en un momento determinado, en relación con un estándar o resultados esperados:</a:t>
            </a:r>
          </a:p>
          <a:p>
            <a:pPr>
              <a:buFont typeface="Arial" panose="020B0604020202020204" pitchFamily="34" charset="0"/>
              <a:buNone/>
            </a:pPr>
            <a:endParaRPr lang="es-CO" altLang="es-CO" dirty="0" smtClean="0">
              <a:latin typeface="Myriad Pro Cond" pitchFamily="34" charset="0"/>
            </a:endParaRPr>
          </a:p>
        </p:txBody>
      </p:sp>
      <p:pic>
        <p:nvPicPr>
          <p:cNvPr id="6" name="3 Imagen" descr="Resultado de imagen para imagenes de desempeño labor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0675" y="2324455"/>
            <a:ext cx="8514608" cy="4297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3192448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11668" y="2042445"/>
            <a:ext cx="8827093" cy="3555050"/>
          </a:xfrm>
        </p:spPr>
        <p:txBody>
          <a:bodyPr>
            <a:noAutofit/>
          </a:bodyPr>
          <a:lstStyle/>
          <a:p>
            <a:pPr lvl="0" indent="177800" algn="just" eaLnBrk="0" fontAlgn="base" hangingPunct="0">
              <a:lnSpc>
                <a:spcPct val="100000"/>
              </a:lnSpc>
              <a:spcAft>
                <a:spcPct val="0"/>
              </a:spcAft>
            </a:pPr>
            <a:r>
              <a:rPr lang="es-CO" sz="18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La </a:t>
            </a:r>
            <a:r>
              <a:rPr lang="es-CO" sz="1800" dirty="0">
                <a:solidFill>
                  <a:srgbClr val="000000"/>
                </a:solidFill>
                <a:latin typeface="Arial" panose="020B0604020202020204" pitchFamily="34" charset="0"/>
                <a:ea typeface="Times New Roman" panose="02020603050405020304" pitchFamily="18" charset="0"/>
                <a:cs typeface="Arial" panose="020B0604020202020204" pitchFamily="34" charset="0"/>
              </a:rPr>
              <a:t>calificación definitiva de los empleados sujetos de la evaluación del desempeño laboral, se obtiene de la sumatoria de los porcentajes obtenidos </a:t>
            </a:r>
            <a:r>
              <a:rPr lang="es-CO" sz="18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  respecto </a:t>
            </a:r>
            <a:r>
              <a:rPr lang="es-CO" sz="1800" dirty="0">
                <a:solidFill>
                  <a:srgbClr val="000000"/>
                </a:solidFill>
                <a:latin typeface="Arial" panose="020B0604020202020204" pitchFamily="34" charset="0"/>
                <a:ea typeface="Times New Roman" panose="02020603050405020304" pitchFamily="18" charset="0"/>
                <a:cs typeface="Arial" panose="020B0604020202020204" pitchFamily="34" charset="0"/>
              </a:rPr>
              <a:t>de los compromisos laborales, el desarrollo de las competencias comportamentales y la evaluación de gestión por áreas o dependencias efectuada por la oficina de control interno o quien haga sus veces</a:t>
            </a:r>
            <a:r>
              <a:rPr lang="es-CO" sz="18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a:t>
            </a:r>
            <a:br>
              <a:rPr lang="es-CO" sz="18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br>
            <a:r>
              <a:rPr lang="es-CO" sz="1800" dirty="0">
                <a:solidFill>
                  <a:srgbClr val="000000"/>
                </a:solidFill>
                <a:latin typeface="Arial" panose="020B0604020202020204" pitchFamily="34" charset="0"/>
                <a:ea typeface="Times New Roman" panose="02020603050405020304" pitchFamily="18" charset="0"/>
                <a:cs typeface="Arial" panose="020B0604020202020204" pitchFamily="34" charset="0"/>
              </a:rPr>
              <a:t/>
            </a:r>
            <a:br>
              <a:rPr lang="es-CO" sz="1800" dirty="0">
                <a:solidFill>
                  <a:srgbClr val="000000"/>
                </a:solidFill>
                <a:latin typeface="Arial" panose="020B0604020202020204" pitchFamily="34" charset="0"/>
                <a:ea typeface="Times New Roman" panose="02020603050405020304" pitchFamily="18" charset="0"/>
                <a:cs typeface="Arial" panose="020B0604020202020204" pitchFamily="34" charset="0"/>
              </a:rPr>
            </a:br>
            <a:r>
              <a:rPr lang="es-CO" sz="18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
            </a:r>
            <a:br>
              <a:rPr lang="es-CO" sz="1800"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br>
            <a:r>
              <a:rPr lang="es-CO" sz="1800" dirty="0">
                <a:latin typeface="Arial" panose="020B0604020202020204" pitchFamily="34" charset="0"/>
                <a:cs typeface="Arial" panose="020B0604020202020204" pitchFamily="34" charset="0"/>
              </a:rPr>
              <a:t/>
            </a:r>
            <a:br>
              <a:rPr lang="es-CO" sz="1800" dirty="0">
                <a:latin typeface="Arial" panose="020B0604020202020204" pitchFamily="34" charset="0"/>
                <a:cs typeface="Arial" panose="020B0604020202020204" pitchFamily="34" charset="0"/>
              </a:rPr>
            </a:br>
            <a:r>
              <a:rPr lang="es-CO" sz="1800" dirty="0">
                <a:solidFill>
                  <a:srgbClr val="000000"/>
                </a:solidFill>
                <a:latin typeface="Arial" panose="020B0604020202020204" pitchFamily="34" charset="0"/>
                <a:ea typeface="Times New Roman" panose="02020603050405020304" pitchFamily="18" charset="0"/>
                <a:cs typeface="Arial" panose="020B0604020202020204" pitchFamily="34" charset="0"/>
              </a:rPr>
              <a:t>Debe tenerse en cuenta que los porcentajes son diferentes si se trata del periodo anual u ordinario, del periodo de prueba o de la evaluación extraordinaria, acorde con las siguientes tablas:</a:t>
            </a:r>
            <a:endParaRPr lang="es-CO" sz="1800" dirty="0">
              <a:latin typeface="Arial" panose="020B0604020202020204" pitchFamily="34" charset="0"/>
              <a:cs typeface="Arial" panose="020B0604020202020204" pitchFamily="34" charset="0"/>
            </a:endParaRPr>
          </a:p>
        </p:txBody>
      </p:sp>
      <p:sp>
        <p:nvSpPr>
          <p:cNvPr id="6" name="CuadroTexto 5"/>
          <p:cNvSpPr txBox="1"/>
          <p:nvPr/>
        </p:nvSpPr>
        <p:spPr>
          <a:xfrm>
            <a:off x="1085316" y="726387"/>
            <a:ext cx="8776531" cy="954107"/>
          </a:xfrm>
          <a:prstGeom prst="rect">
            <a:avLst/>
          </a:prstGeom>
          <a:noFill/>
        </p:spPr>
        <p:txBody>
          <a:bodyPr wrap="square" rtlCol="0">
            <a:spAutoFit/>
          </a:bodyPr>
          <a:lstStyle/>
          <a:p>
            <a:pPr algn="ctr"/>
            <a:r>
              <a:rPr lang="es-CO" sz="2800" b="1" dirty="0"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rPr>
              <a:t>PORCENTAJE DE LOS COMPONENTES DE LA EVALUACIÓN DEL DESEMPEÑO. </a:t>
            </a:r>
            <a:endParaRPr lang="es-CO" sz="2800" b="1" dirty="0">
              <a:solidFill>
                <a:schemeClr val="accent1">
                  <a:lumMod val="75000"/>
                </a:schemeClr>
              </a:solidFill>
              <a:effectLst>
                <a:outerShdw blurRad="38100" dist="38100" dir="2700000" algn="tl">
                  <a:srgbClr val="000000">
                    <a:alpha val="43137"/>
                  </a:srgbClr>
                </a:outerShdw>
              </a:effectLst>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168488135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1893269793"/>
              </p:ext>
            </p:extLst>
          </p:nvPr>
        </p:nvGraphicFramePr>
        <p:xfrm>
          <a:off x="1222049" y="4392539"/>
          <a:ext cx="10131751" cy="1837865"/>
        </p:xfrm>
        <a:graphic>
          <a:graphicData uri="http://schemas.openxmlformats.org/drawingml/2006/table">
            <a:tbl>
              <a:tblPr firstRow="1" firstCol="1" bandRow="1">
                <a:tableStyleId>{5C22544A-7EE6-4342-B048-85BDC9FD1C3A}</a:tableStyleId>
              </a:tblPr>
              <a:tblGrid>
                <a:gridCol w="7264274"/>
                <a:gridCol w="2867477"/>
              </a:tblGrid>
              <a:tr h="598205">
                <a:tc>
                  <a:txBody>
                    <a:bodyPr/>
                    <a:lstStyle/>
                    <a:p>
                      <a:pPr algn="ctr">
                        <a:lnSpc>
                          <a:spcPct val="107000"/>
                        </a:lnSpc>
                        <a:spcAft>
                          <a:spcPts val="0"/>
                        </a:spcAft>
                      </a:pPr>
                      <a:r>
                        <a:rPr lang="es-CO" sz="2000" dirty="0">
                          <a:effectLst/>
                          <a:latin typeface="Arial" panose="020B0604020202020204" pitchFamily="34" charset="0"/>
                          <a:cs typeface="Arial" panose="020B0604020202020204" pitchFamily="34" charset="0"/>
                        </a:rPr>
                        <a:t>Calificación para la evaluación extraordinaria</a:t>
                      </a:r>
                      <a:endParaRPr lang="es-CO" sz="20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a:lnSpc>
                          <a:spcPct val="107000"/>
                        </a:lnSpc>
                        <a:spcAft>
                          <a:spcPts val="0"/>
                        </a:spcAft>
                      </a:pPr>
                      <a:r>
                        <a:rPr lang="es-CO" sz="2000" dirty="0">
                          <a:effectLst/>
                          <a:latin typeface="Arial" panose="020B0604020202020204" pitchFamily="34" charset="0"/>
                          <a:cs typeface="Arial" panose="020B0604020202020204" pitchFamily="34" charset="0"/>
                        </a:rPr>
                        <a:t>Peso porcentual</a:t>
                      </a:r>
                      <a:endParaRPr lang="es-CO" sz="20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r>
              <a:tr h="413220">
                <a:tc>
                  <a:txBody>
                    <a:bodyPr/>
                    <a:lstStyle/>
                    <a:p>
                      <a:pPr algn="l">
                        <a:lnSpc>
                          <a:spcPct val="107000"/>
                        </a:lnSpc>
                        <a:spcAft>
                          <a:spcPts val="0"/>
                        </a:spcAft>
                      </a:pPr>
                      <a:r>
                        <a:rPr lang="es-CO" sz="2000" dirty="0" smtClean="0">
                          <a:effectLst/>
                          <a:latin typeface="Arial" panose="020B0604020202020204" pitchFamily="34" charset="0"/>
                          <a:cs typeface="Arial" panose="020B0604020202020204" pitchFamily="34" charset="0"/>
                        </a:rPr>
                        <a:t>    Compromisos </a:t>
                      </a:r>
                      <a:r>
                        <a:rPr lang="es-CO" sz="2000" dirty="0">
                          <a:effectLst/>
                          <a:latin typeface="Arial" panose="020B0604020202020204" pitchFamily="34" charset="0"/>
                          <a:cs typeface="Arial" panose="020B0604020202020204" pitchFamily="34" charset="0"/>
                        </a:rPr>
                        <a:t>laborales</a:t>
                      </a:r>
                      <a:endParaRPr lang="es-CO" sz="20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a:lnSpc>
                          <a:spcPct val="107000"/>
                        </a:lnSpc>
                        <a:spcAft>
                          <a:spcPts val="0"/>
                        </a:spcAft>
                      </a:pPr>
                      <a:r>
                        <a:rPr lang="es-CO" sz="2000" dirty="0">
                          <a:effectLst/>
                          <a:latin typeface="Arial" panose="020B0604020202020204" pitchFamily="34" charset="0"/>
                          <a:cs typeface="Arial" panose="020B0604020202020204" pitchFamily="34" charset="0"/>
                        </a:rPr>
                        <a:t>85%</a:t>
                      </a:r>
                      <a:endParaRPr lang="es-CO" sz="20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r>
              <a:tr h="413220">
                <a:tc>
                  <a:txBody>
                    <a:bodyPr/>
                    <a:lstStyle/>
                    <a:p>
                      <a:pPr algn="l">
                        <a:lnSpc>
                          <a:spcPct val="107000"/>
                        </a:lnSpc>
                        <a:spcAft>
                          <a:spcPts val="0"/>
                        </a:spcAft>
                      </a:pPr>
                      <a:r>
                        <a:rPr lang="es-CO" sz="2000" dirty="0" smtClean="0">
                          <a:effectLst/>
                          <a:latin typeface="Arial" panose="020B0604020202020204" pitchFamily="34" charset="0"/>
                          <a:cs typeface="Arial" panose="020B0604020202020204" pitchFamily="34" charset="0"/>
                        </a:rPr>
                        <a:t>    Competencias </a:t>
                      </a:r>
                      <a:r>
                        <a:rPr lang="es-CO" sz="2000" dirty="0">
                          <a:effectLst/>
                          <a:latin typeface="Arial" panose="020B0604020202020204" pitchFamily="34" charset="0"/>
                          <a:cs typeface="Arial" panose="020B0604020202020204" pitchFamily="34" charset="0"/>
                        </a:rPr>
                        <a:t>comportamentales</a:t>
                      </a:r>
                      <a:endParaRPr lang="es-CO" sz="20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a:lnSpc>
                          <a:spcPct val="107000"/>
                        </a:lnSpc>
                        <a:spcAft>
                          <a:spcPts val="0"/>
                        </a:spcAft>
                      </a:pPr>
                      <a:r>
                        <a:rPr lang="es-CO" sz="2000" dirty="0">
                          <a:effectLst/>
                          <a:latin typeface="Arial" panose="020B0604020202020204" pitchFamily="34" charset="0"/>
                          <a:cs typeface="Arial" panose="020B0604020202020204" pitchFamily="34" charset="0"/>
                        </a:rPr>
                        <a:t>15%</a:t>
                      </a:r>
                      <a:endParaRPr lang="es-CO" sz="20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r>
              <a:tr h="413220">
                <a:tc>
                  <a:txBody>
                    <a:bodyPr/>
                    <a:lstStyle/>
                    <a:p>
                      <a:pPr algn="ctr">
                        <a:lnSpc>
                          <a:spcPct val="107000"/>
                        </a:lnSpc>
                        <a:spcAft>
                          <a:spcPts val="0"/>
                        </a:spcAft>
                      </a:pPr>
                      <a:r>
                        <a:rPr lang="es-CO" sz="2000" dirty="0">
                          <a:effectLst/>
                          <a:latin typeface="Arial" panose="020B0604020202020204" pitchFamily="34" charset="0"/>
                          <a:cs typeface="Arial" panose="020B0604020202020204" pitchFamily="34" charset="0"/>
                        </a:rPr>
                        <a:t>Total</a:t>
                      </a:r>
                      <a:endParaRPr lang="es-CO" sz="20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a:lnSpc>
                          <a:spcPct val="107000"/>
                        </a:lnSpc>
                        <a:spcAft>
                          <a:spcPts val="0"/>
                        </a:spcAft>
                      </a:pPr>
                      <a:r>
                        <a:rPr lang="es-CO" sz="2000" dirty="0">
                          <a:effectLst/>
                          <a:latin typeface="Arial" panose="020B0604020202020204" pitchFamily="34" charset="0"/>
                          <a:cs typeface="Arial" panose="020B0604020202020204" pitchFamily="34" charset="0"/>
                        </a:rPr>
                        <a:t>100%</a:t>
                      </a:r>
                      <a:endParaRPr lang="es-CO" sz="20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r>
            </a:tbl>
          </a:graphicData>
        </a:graphic>
      </p:graphicFrame>
      <p:sp>
        <p:nvSpPr>
          <p:cNvPr id="6"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graphicFrame>
        <p:nvGraphicFramePr>
          <p:cNvPr id="7" name="Tabla 6"/>
          <p:cNvGraphicFramePr>
            <a:graphicFrameLocks noGrp="1"/>
          </p:cNvGraphicFramePr>
          <p:nvPr>
            <p:extLst>
              <p:ext uri="{D42A27DB-BD31-4B8C-83A1-F6EECF244321}">
                <p14:modId xmlns:p14="http://schemas.microsoft.com/office/powerpoint/2010/main" val="3583400542"/>
              </p:ext>
            </p:extLst>
          </p:nvPr>
        </p:nvGraphicFramePr>
        <p:xfrm>
          <a:off x="1213503" y="2632104"/>
          <a:ext cx="10157389" cy="1751888"/>
        </p:xfrm>
        <a:graphic>
          <a:graphicData uri="http://schemas.openxmlformats.org/drawingml/2006/table">
            <a:tbl>
              <a:tblPr firstRow="1" firstCol="1" bandRow="1">
                <a:tableStyleId>{5C22544A-7EE6-4342-B048-85BDC9FD1C3A}</a:tableStyleId>
              </a:tblPr>
              <a:tblGrid>
                <a:gridCol w="7299873"/>
                <a:gridCol w="2857516"/>
              </a:tblGrid>
              <a:tr h="437972">
                <a:tc>
                  <a:txBody>
                    <a:bodyPr/>
                    <a:lstStyle/>
                    <a:p>
                      <a:pPr algn="ctr">
                        <a:lnSpc>
                          <a:spcPct val="107000"/>
                        </a:lnSpc>
                        <a:spcAft>
                          <a:spcPts val="0"/>
                        </a:spcAft>
                      </a:pPr>
                      <a:r>
                        <a:rPr lang="es-CO" sz="2000" dirty="0">
                          <a:effectLst/>
                          <a:latin typeface="Arial" panose="020B0604020202020204" pitchFamily="34" charset="0"/>
                          <a:cs typeface="Arial" panose="020B0604020202020204" pitchFamily="34" charset="0"/>
                        </a:rPr>
                        <a:t>Calificación para el periodo de prueba</a:t>
                      </a:r>
                      <a:endParaRPr lang="es-CO" sz="20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a:lnSpc>
                          <a:spcPct val="107000"/>
                        </a:lnSpc>
                        <a:spcAft>
                          <a:spcPts val="0"/>
                        </a:spcAft>
                      </a:pPr>
                      <a:r>
                        <a:rPr lang="es-CO" sz="2000" dirty="0">
                          <a:effectLst/>
                          <a:latin typeface="Arial" panose="020B0604020202020204" pitchFamily="34" charset="0"/>
                          <a:cs typeface="Arial" panose="020B0604020202020204" pitchFamily="34" charset="0"/>
                        </a:rPr>
                        <a:t>Peso porcentual</a:t>
                      </a:r>
                      <a:endParaRPr lang="es-CO" sz="20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r>
              <a:tr h="437972">
                <a:tc>
                  <a:txBody>
                    <a:bodyPr/>
                    <a:lstStyle/>
                    <a:p>
                      <a:pPr algn="l">
                        <a:lnSpc>
                          <a:spcPct val="107000"/>
                        </a:lnSpc>
                        <a:spcAft>
                          <a:spcPts val="0"/>
                        </a:spcAft>
                      </a:pPr>
                      <a:r>
                        <a:rPr lang="es-CO" sz="2000" dirty="0" smtClean="0">
                          <a:effectLst/>
                          <a:latin typeface="Arial" panose="020B0604020202020204" pitchFamily="34" charset="0"/>
                          <a:cs typeface="Arial" panose="020B0604020202020204" pitchFamily="34" charset="0"/>
                        </a:rPr>
                        <a:t>    Compromisos </a:t>
                      </a:r>
                      <a:r>
                        <a:rPr lang="es-CO" sz="2000" dirty="0">
                          <a:effectLst/>
                          <a:latin typeface="Arial" panose="020B0604020202020204" pitchFamily="34" charset="0"/>
                          <a:cs typeface="Arial" panose="020B0604020202020204" pitchFamily="34" charset="0"/>
                        </a:rPr>
                        <a:t>laborales</a:t>
                      </a:r>
                      <a:endParaRPr lang="es-CO" sz="20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a:lnSpc>
                          <a:spcPct val="107000"/>
                        </a:lnSpc>
                        <a:spcAft>
                          <a:spcPts val="0"/>
                        </a:spcAft>
                      </a:pPr>
                      <a:r>
                        <a:rPr lang="es-CO" sz="2000" dirty="0">
                          <a:effectLst/>
                          <a:latin typeface="Arial" panose="020B0604020202020204" pitchFamily="34" charset="0"/>
                          <a:cs typeface="Arial" panose="020B0604020202020204" pitchFamily="34" charset="0"/>
                        </a:rPr>
                        <a:t>85%</a:t>
                      </a:r>
                      <a:endParaRPr lang="es-CO" sz="20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r>
              <a:tr h="437972">
                <a:tc>
                  <a:txBody>
                    <a:bodyPr/>
                    <a:lstStyle/>
                    <a:p>
                      <a:pPr algn="l">
                        <a:lnSpc>
                          <a:spcPct val="107000"/>
                        </a:lnSpc>
                        <a:spcAft>
                          <a:spcPts val="0"/>
                        </a:spcAft>
                      </a:pPr>
                      <a:r>
                        <a:rPr lang="es-CO" sz="2000" dirty="0" smtClean="0">
                          <a:effectLst/>
                          <a:latin typeface="Arial" panose="020B0604020202020204" pitchFamily="34" charset="0"/>
                          <a:cs typeface="Arial" panose="020B0604020202020204" pitchFamily="34" charset="0"/>
                        </a:rPr>
                        <a:t>    Competencias </a:t>
                      </a:r>
                      <a:r>
                        <a:rPr lang="es-CO" sz="2000" dirty="0">
                          <a:effectLst/>
                          <a:latin typeface="Arial" panose="020B0604020202020204" pitchFamily="34" charset="0"/>
                          <a:cs typeface="Arial" panose="020B0604020202020204" pitchFamily="34" charset="0"/>
                        </a:rPr>
                        <a:t>comportamentales</a:t>
                      </a:r>
                      <a:endParaRPr lang="es-CO" sz="20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a:lnSpc>
                          <a:spcPct val="107000"/>
                        </a:lnSpc>
                        <a:spcAft>
                          <a:spcPts val="0"/>
                        </a:spcAft>
                      </a:pPr>
                      <a:r>
                        <a:rPr lang="es-CO" sz="2000" dirty="0">
                          <a:effectLst/>
                          <a:latin typeface="Arial" panose="020B0604020202020204" pitchFamily="34" charset="0"/>
                          <a:cs typeface="Arial" panose="020B0604020202020204" pitchFamily="34" charset="0"/>
                        </a:rPr>
                        <a:t>15%</a:t>
                      </a:r>
                      <a:endParaRPr lang="es-CO" sz="20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r>
              <a:tr h="437972">
                <a:tc>
                  <a:txBody>
                    <a:bodyPr/>
                    <a:lstStyle/>
                    <a:p>
                      <a:pPr algn="ctr">
                        <a:lnSpc>
                          <a:spcPct val="107000"/>
                        </a:lnSpc>
                        <a:spcAft>
                          <a:spcPts val="0"/>
                        </a:spcAft>
                      </a:pPr>
                      <a:r>
                        <a:rPr lang="es-CO" sz="2000" dirty="0">
                          <a:effectLst/>
                          <a:latin typeface="Arial" panose="020B0604020202020204" pitchFamily="34" charset="0"/>
                          <a:cs typeface="Arial" panose="020B0604020202020204" pitchFamily="34" charset="0"/>
                        </a:rPr>
                        <a:t>Total</a:t>
                      </a:r>
                      <a:endParaRPr lang="es-CO" sz="20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a:lnSpc>
                          <a:spcPct val="107000"/>
                        </a:lnSpc>
                        <a:spcAft>
                          <a:spcPts val="0"/>
                        </a:spcAft>
                      </a:pPr>
                      <a:r>
                        <a:rPr lang="es-CO" sz="2000" dirty="0">
                          <a:effectLst/>
                          <a:latin typeface="Arial" panose="020B0604020202020204" pitchFamily="34" charset="0"/>
                          <a:cs typeface="Arial" panose="020B0604020202020204" pitchFamily="34" charset="0"/>
                        </a:rPr>
                        <a:t>100%</a:t>
                      </a:r>
                      <a:endParaRPr lang="es-CO" sz="20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r>
            </a:tbl>
          </a:graphicData>
        </a:graphic>
      </p:graphicFrame>
      <p:graphicFrame>
        <p:nvGraphicFramePr>
          <p:cNvPr id="8" name="Marcador de contenido 3"/>
          <p:cNvGraphicFramePr>
            <a:graphicFrameLocks/>
          </p:cNvGraphicFramePr>
          <p:nvPr>
            <p:extLst>
              <p:ext uri="{D42A27DB-BD31-4B8C-83A1-F6EECF244321}">
                <p14:modId xmlns:p14="http://schemas.microsoft.com/office/powerpoint/2010/main" val="3834189144"/>
              </p:ext>
            </p:extLst>
          </p:nvPr>
        </p:nvGraphicFramePr>
        <p:xfrm>
          <a:off x="1213503" y="457202"/>
          <a:ext cx="10135312" cy="2166356"/>
        </p:xfrm>
        <a:graphic>
          <a:graphicData uri="http://schemas.openxmlformats.org/drawingml/2006/table">
            <a:tbl>
              <a:tblPr firstRow="1" firstCol="1" bandRow="1">
                <a:tableStyleId>{5C22544A-7EE6-4342-B048-85BDC9FD1C3A}</a:tableStyleId>
              </a:tblPr>
              <a:tblGrid>
                <a:gridCol w="7284006"/>
                <a:gridCol w="2851306"/>
              </a:tblGrid>
              <a:tr h="625003">
                <a:tc>
                  <a:txBody>
                    <a:bodyPr/>
                    <a:lstStyle/>
                    <a:p>
                      <a:pPr algn="ctr">
                        <a:lnSpc>
                          <a:spcPct val="107000"/>
                        </a:lnSpc>
                        <a:spcAft>
                          <a:spcPts val="0"/>
                        </a:spcAft>
                      </a:pPr>
                      <a:r>
                        <a:rPr lang="es-CO" sz="2000" dirty="0">
                          <a:effectLst/>
                          <a:latin typeface="Arial" panose="020B0604020202020204" pitchFamily="34" charset="0"/>
                          <a:cs typeface="Arial" panose="020B0604020202020204" pitchFamily="34" charset="0"/>
                        </a:rPr>
                        <a:t>Calificación para el periodo anual u ordinaria</a:t>
                      </a:r>
                      <a:endParaRPr lang="es-CO" sz="20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a:lnSpc>
                          <a:spcPct val="107000"/>
                        </a:lnSpc>
                        <a:spcAft>
                          <a:spcPts val="0"/>
                        </a:spcAft>
                      </a:pPr>
                      <a:r>
                        <a:rPr lang="es-CO" sz="1800" dirty="0">
                          <a:effectLst/>
                          <a:latin typeface="Arial" panose="020B0604020202020204" pitchFamily="34" charset="0"/>
                          <a:cs typeface="Arial" panose="020B0604020202020204" pitchFamily="34" charset="0"/>
                        </a:rPr>
                        <a:t>Peso porcentual</a:t>
                      </a:r>
                      <a:endParaRPr lang="es-CO" sz="18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r>
              <a:tr h="305450">
                <a:tc>
                  <a:txBody>
                    <a:bodyPr/>
                    <a:lstStyle/>
                    <a:p>
                      <a:pPr algn="l">
                        <a:lnSpc>
                          <a:spcPct val="107000"/>
                        </a:lnSpc>
                        <a:spcAft>
                          <a:spcPts val="0"/>
                        </a:spcAft>
                      </a:pPr>
                      <a:r>
                        <a:rPr lang="es-CO" sz="2000" dirty="0" smtClean="0">
                          <a:effectLst/>
                          <a:latin typeface="Arial" panose="020B0604020202020204" pitchFamily="34" charset="0"/>
                          <a:cs typeface="Arial" panose="020B0604020202020204" pitchFamily="34" charset="0"/>
                        </a:rPr>
                        <a:t>    Compromisos </a:t>
                      </a:r>
                      <a:r>
                        <a:rPr lang="es-CO" sz="2000" dirty="0">
                          <a:effectLst/>
                          <a:latin typeface="Arial" panose="020B0604020202020204" pitchFamily="34" charset="0"/>
                          <a:cs typeface="Arial" panose="020B0604020202020204" pitchFamily="34" charset="0"/>
                        </a:rPr>
                        <a:t>laborales</a:t>
                      </a:r>
                      <a:endParaRPr lang="es-CO" sz="20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a:lnSpc>
                          <a:spcPct val="107000"/>
                        </a:lnSpc>
                        <a:spcAft>
                          <a:spcPts val="0"/>
                        </a:spcAft>
                      </a:pPr>
                      <a:r>
                        <a:rPr lang="es-CO" sz="1800" dirty="0">
                          <a:effectLst/>
                          <a:latin typeface="Arial" panose="020B0604020202020204" pitchFamily="34" charset="0"/>
                          <a:cs typeface="Arial" panose="020B0604020202020204" pitchFamily="34" charset="0"/>
                        </a:rPr>
                        <a:t>80%</a:t>
                      </a:r>
                      <a:endParaRPr lang="es-CO" sz="18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r>
              <a:tr h="305450">
                <a:tc>
                  <a:txBody>
                    <a:bodyPr/>
                    <a:lstStyle/>
                    <a:p>
                      <a:pPr algn="l">
                        <a:lnSpc>
                          <a:spcPct val="107000"/>
                        </a:lnSpc>
                        <a:spcAft>
                          <a:spcPts val="0"/>
                        </a:spcAft>
                      </a:pPr>
                      <a:r>
                        <a:rPr lang="es-CO" sz="2000" dirty="0" smtClean="0">
                          <a:effectLst/>
                          <a:latin typeface="Arial" panose="020B0604020202020204" pitchFamily="34" charset="0"/>
                          <a:cs typeface="Arial" panose="020B0604020202020204" pitchFamily="34" charset="0"/>
                        </a:rPr>
                        <a:t>    Competencias </a:t>
                      </a:r>
                      <a:r>
                        <a:rPr lang="es-CO" sz="2000" dirty="0">
                          <a:effectLst/>
                          <a:latin typeface="Arial" panose="020B0604020202020204" pitchFamily="34" charset="0"/>
                          <a:cs typeface="Arial" panose="020B0604020202020204" pitchFamily="34" charset="0"/>
                        </a:rPr>
                        <a:t>comportamentales</a:t>
                      </a:r>
                      <a:endParaRPr lang="es-CO" sz="20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a:lnSpc>
                          <a:spcPct val="107000"/>
                        </a:lnSpc>
                        <a:spcAft>
                          <a:spcPts val="0"/>
                        </a:spcAft>
                      </a:pPr>
                      <a:r>
                        <a:rPr lang="es-CO" sz="1800" dirty="0">
                          <a:effectLst/>
                          <a:latin typeface="Arial" panose="020B0604020202020204" pitchFamily="34" charset="0"/>
                          <a:cs typeface="Arial" panose="020B0604020202020204" pitchFamily="34" charset="0"/>
                        </a:rPr>
                        <a:t>10%</a:t>
                      </a:r>
                      <a:endParaRPr lang="es-CO" sz="18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r>
              <a:tr h="625003">
                <a:tc>
                  <a:txBody>
                    <a:bodyPr/>
                    <a:lstStyle/>
                    <a:p>
                      <a:pPr algn="l">
                        <a:lnSpc>
                          <a:spcPct val="107000"/>
                        </a:lnSpc>
                        <a:spcAft>
                          <a:spcPts val="0"/>
                        </a:spcAft>
                      </a:pPr>
                      <a:r>
                        <a:rPr lang="es-CO" sz="2000" dirty="0" smtClean="0">
                          <a:effectLst/>
                          <a:latin typeface="Arial" panose="020B0604020202020204" pitchFamily="34" charset="0"/>
                          <a:cs typeface="Arial" panose="020B0604020202020204" pitchFamily="34" charset="0"/>
                        </a:rPr>
                        <a:t>    Evaluación </a:t>
                      </a:r>
                      <a:r>
                        <a:rPr lang="es-CO" sz="2000" dirty="0">
                          <a:effectLst/>
                          <a:latin typeface="Arial" panose="020B0604020202020204" pitchFamily="34" charset="0"/>
                          <a:cs typeface="Arial" panose="020B0604020202020204" pitchFamily="34" charset="0"/>
                        </a:rPr>
                        <a:t>de gestión por áreas o dependencias</a:t>
                      </a:r>
                      <a:endParaRPr lang="es-CO" sz="20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a:lnSpc>
                          <a:spcPct val="107000"/>
                        </a:lnSpc>
                        <a:spcAft>
                          <a:spcPts val="0"/>
                        </a:spcAft>
                      </a:pPr>
                      <a:r>
                        <a:rPr lang="es-CO" sz="1800">
                          <a:effectLst/>
                          <a:latin typeface="Arial" panose="020B0604020202020204" pitchFamily="34" charset="0"/>
                          <a:cs typeface="Arial" panose="020B0604020202020204" pitchFamily="34" charset="0"/>
                        </a:rPr>
                        <a:t>10%</a:t>
                      </a:r>
                      <a:endParaRPr lang="es-CO" sz="18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r>
              <a:tr h="305450">
                <a:tc>
                  <a:txBody>
                    <a:bodyPr/>
                    <a:lstStyle/>
                    <a:p>
                      <a:pPr algn="ctr">
                        <a:lnSpc>
                          <a:spcPct val="107000"/>
                        </a:lnSpc>
                        <a:spcAft>
                          <a:spcPts val="0"/>
                        </a:spcAft>
                      </a:pPr>
                      <a:r>
                        <a:rPr lang="es-CO" sz="2000" dirty="0">
                          <a:effectLst/>
                          <a:latin typeface="Arial" panose="020B0604020202020204" pitchFamily="34" charset="0"/>
                          <a:cs typeface="Arial" panose="020B0604020202020204" pitchFamily="34" charset="0"/>
                        </a:rPr>
                        <a:t>Total</a:t>
                      </a:r>
                      <a:endParaRPr lang="es-CO" sz="20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a:lnSpc>
                          <a:spcPct val="107000"/>
                        </a:lnSpc>
                        <a:spcAft>
                          <a:spcPts val="0"/>
                        </a:spcAft>
                      </a:pPr>
                      <a:r>
                        <a:rPr lang="es-CO" sz="1800" dirty="0">
                          <a:effectLst/>
                          <a:latin typeface="Arial" panose="020B0604020202020204" pitchFamily="34" charset="0"/>
                          <a:cs typeface="Arial" panose="020B0604020202020204" pitchFamily="34" charset="0"/>
                        </a:rPr>
                        <a:t>100%</a:t>
                      </a:r>
                      <a:endParaRPr lang="es-CO" sz="18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r>
            </a:tbl>
          </a:graphicData>
        </a:graphic>
      </p:graphicFrame>
    </p:spTree>
    <p:extLst>
      <p:ext uri="{BB962C8B-B14F-4D97-AF65-F5344CB8AC3E}">
        <p14:creationId xmlns:p14="http://schemas.microsoft.com/office/powerpoint/2010/main" val="31932259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O" sz="3200" b="1" dirty="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ESCALAS DE CALIFICACIÓN.</a:t>
            </a:r>
          </a:p>
        </p:txBody>
      </p:sp>
      <p:sp>
        <p:nvSpPr>
          <p:cNvPr id="3" name="Marcador de contenido 2"/>
          <p:cNvSpPr>
            <a:spLocks noGrp="1"/>
          </p:cNvSpPr>
          <p:nvPr>
            <p:ph idx="1"/>
          </p:nvPr>
        </p:nvSpPr>
        <p:spPr/>
        <p:txBody>
          <a:bodyPr>
            <a:normAutofit lnSpcReduction="10000"/>
          </a:bodyPr>
          <a:lstStyle/>
          <a:p>
            <a:pPr marL="0" indent="0" algn="just">
              <a:buNone/>
            </a:pPr>
            <a:r>
              <a:rPr lang="es-CO" sz="3200" dirty="0">
                <a:latin typeface="Arial" panose="020B0604020202020204" pitchFamily="34" charset="0"/>
                <a:cs typeface="Arial" panose="020B0604020202020204" pitchFamily="34" charset="0"/>
              </a:rPr>
              <a:t> Son los instrumentos que permiten ubicar cuantitativa y cualitativamente el resultado de la EDL de un empleado y está integrada por:</a:t>
            </a:r>
          </a:p>
          <a:p>
            <a:pPr marL="0" indent="0" algn="just">
              <a:buNone/>
            </a:pPr>
            <a:endParaRPr lang="es-CO" sz="3200" dirty="0">
              <a:latin typeface="Arial" panose="020B0604020202020204" pitchFamily="34" charset="0"/>
              <a:cs typeface="Arial" panose="020B0604020202020204" pitchFamily="34" charset="0"/>
            </a:endParaRPr>
          </a:p>
          <a:p>
            <a:pPr marL="0" indent="0" algn="just">
              <a:buNone/>
            </a:pPr>
            <a:r>
              <a:rPr lang="es-CO" sz="3200" b="1" dirty="0" smtClean="0">
                <a:latin typeface="Arial" panose="020B0604020202020204" pitchFamily="34" charset="0"/>
                <a:cs typeface="Arial" panose="020B0604020202020204" pitchFamily="34" charset="0"/>
              </a:rPr>
              <a:t>Compromisos </a:t>
            </a:r>
            <a:r>
              <a:rPr lang="es-CO" sz="3200" b="1" dirty="0">
                <a:latin typeface="Arial" panose="020B0604020202020204" pitchFamily="34" charset="0"/>
                <a:cs typeface="Arial" panose="020B0604020202020204" pitchFamily="34" charset="0"/>
              </a:rPr>
              <a:t>laborales. </a:t>
            </a:r>
            <a:r>
              <a:rPr lang="es-CO" sz="3200" dirty="0">
                <a:latin typeface="Arial" panose="020B0604020202020204" pitchFamily="34" charset="0"/>
                <a:cs typeface="Arial" panose="020B0604020202020204" pitchFamily="34" charset="0"/>
              </a:rPr>
              <a:t>Los compromisos laborales serán calificados según su cumplimento en un rango de uno a cien (1 - 100), calificación que posteriormente será ponderada para hacerla corresponder con los pesos porcentuales establecidos en las tablas del artículo precedente.</a:t>
            </a:r>
          </a:p>
          <a:p>
            <a:pPr marL="0" indent="0" algn="just">
              <a:buNone/>
            </a:pPr>
            <a:endParaRPr lang="es-CO"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982696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just"/>
            <a:r>
              <a:rPr lang="es-CO" sz="2800" b="1" dirty="0" smtClean="0">
                <a:solidFill>
                  <a:schemeClr val="accent1">
                    <a:lumMod val="75000"/>
                  </a:schemeClr>
                </a:solidFill>
                <a:effectLst>
                  <a:outerShdw blurRad="38100" dist="38100" dir="2700000" algn="tl">
                    <a:srgbClr val="000000">
                      <a:alpha val="43137"/>
                    </a:srgbClr>
                  </a:outerShdw>
                </a:effectLst>
              </a:rPr>
              <a:t>COMPETENCIAS COMPORTAMENTALES.</a:t>
            </a:r>
            <a:r>
              <a:rPr lang="es-CO" sz="2800" b="1" dirty="0"/>
              <a:t> </a:t>
            </a:r>
            <a:r>
              <a:rPr lang="es-CO" sz="2000" dirty="0">
                <a:latin typeface="Arial" panose="020B0604020202020204" pitchFamily="34" charset="0"/>
                <a:cs typeface="Arial" panose="020B0604020202020204" pitchFamily="34" charset="0"/>
              </a:rPr>
              <a:t>El evaluador asignará el valor que le corresponda de acuerdo al nivel de desarrollo de las competencias, con base en la siguiente escala:</a:t>
            </a:r>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903969066"/>
              </p:ext>
            </p:extLst>
          </p:nvPr>
        </p:nvGraphicFramePr>
        <p:xfrm>
          <a:off x="838200" y="1690688"/>
          <a:ext cx="10515600" cy="4897116"/>
        </p:xfrm>
        <a:graphic>
          <a:graphicData uri="http://schemas.openxmlformats.org/drawingml/2006/table">
            <a:tbl>
              <a:tblPr firstRow="1" firstCol="1" bandRow="1">
                <a:tableStyleId>{5C22544A-7EE6-4342-B048-85BDC9FD1C3A}</a:tableStyleId>
              </a:tblPr>
              <a:tblGrid>
                <a:gridCol w="2287081"/>
                <a:gridCol w="3604637"/>
                <a:gridCol w="2311941"/>
                <a:gridCol w="2311941"/>
              </a:tblGrid>
              <a:tr h="160166">
                <a:tc rowSpan="3">
                  <a:txBody>
                    <a:bodyPr/>
                    <a:lstStyle/>
                    <a:p>
                      <a:pPr algn="ctr">
                        <a:lnSpc>
                          <a:spcPct val="107000"/>
                        </a:lnSpc>
                        <a:spcAft>
                          <a:spcPts val="0"/>
                        </a:spcAft>
                      </a:pPr>
                      <a:r>
                        <a:rPr lang="es-CO" sz="1800" dirty="0">
                          <a:effectLst/>
                          <a:latin typeface="Arial" panose="020B0604020202020204" pitchFamily="34" charset="0"/>
                          <a:cs typeface="Arial" panose="020B0604020202020204" pitchFamily="34" charset="0"/>
                        </a:rPr>
                        <a:t>Niveles de desarrollo</a:t>
                      </a:r>
                      <a:endParaRPr lang="es-CO" sz="18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rowSpan="3">
                  <a:txBody>
                    <a:bodyPr/>
                    <a:lstStyle/>
                    <a:p>
                      <a:pPr algn="ctr">
                        <a:lnSpc>
                          <a:spcPct val="107000"/>
                        </a:lnSpc>
                        <a:spcAft>
                          <a:spcPts val="0"/>
                        </a:spcAft>
                      </a:pPr>
                      <a:r>
                        <a:rPr lang="es-CO" sz="1800" dirty="0">
                          <a:effectLst/>
                          <a:latin typeface="Arial" panose="020B0604020202020204" pitchFamily="34" charset="0"/>
                          <a:cs typeface="Arial" panose="020B0604020202020204" pitchFamily="34" charset="0"/>
                        </a:rPr>
                        <a:t>Descripción cualitativa</a:t>
                      </a:r>
                      <a:endParaRPr lang="es-CO" sz="18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gridSpan="2">
                  <a:txBody>
                    <a:bodyPr/>
                    <a:lstStyle/>
                    <a:p>
                      <a:pPr algn="ctr">
                        <a:lnSpc>
                          <a:spcPct val="107000"/>
                        </a:lnSpc>
                        <a:spcAft>
                          <a:spcPts val="0"/>
                        </a:spcAft>
                      </a:pPr>
                      <a:r>
                        <a:rPr lang="es-CO" sz="1600">
                          <a:effectLst/>
                        </a:rPr>
                        <a:t>Resultados cuantitativos</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hMerge="1">
                  <a:txBody>
                    <a:bodyPr/>
                    <a:lstStyle/>
                    <a:p>
                      <a:endParaRPr lang="es-CO"/>
                    </a:p>
                  </a:txBody>
                  <a:tcPr/>
                </a:tc>
              </a:tr>
              <a:tr h="167607">
                <a:tc vMerge="1">
                  <a:txBody>
                    <a:bodyPr/>
                    <a:lstStyle/>
                    <a:p>
                      <a:endParaRPr lang="es-CO"/>
                    </a:p>
                  </a:txBody>
                  <a:tcPr/>
                </a:tc>
                <a:tc vMerge="1">
                  <a:txBody>
                    <a:bodyPr/>
                    <a:lstStyle/>
                    <a:p>
                      <a:endParaRPr lang="es-CO"/>
                    </a:p>
                  </a:txBody>
                  <a:tcPr/>
                </a:tc>
                <a:tc gridSpan="2">
                  <a:txBody>
                    <a:bodyPr/>
                    <a:lstStyle/>
                    <a:p>
                      <a:pPr algn="ctr">
                        <a:lnSpc>
                          <a:spcPct val="107000"/>
                        </a:lnSpc>
                        <a:spcAft>
                          <a:spcPts val="0"/>
                        </a:spcAft>
                      </a:pPr>
                      <a:r>
                        <a:rPr lang="es-CO" sz="1800" dirty="0">
                          <a:effectLst/>
                          <a:latin typeface="Arial" panose="020B0604020202020204" pitchFamily="34" charset="0"/>
                          <a:cs typeface="Arial" panose="020B0604020202020204" pitchFamily="34" charset="0"/>
                        </a:rPr>
                        <a:t>Periodo</a:t>
                      </a:r>
                      <a:endParaRPr lang="es-CO" sz="18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hMerge="1">
                  <a:txBody>
                    <a:bodyPr/>
                    <a:lstStyle/>
                    <a:p>
                      <a:endParaRPr lang="es-CO"/>
                    </a:p>
                  </a:txBody>
                  <a:tcPr/>
                </a:tc>
              </a:tr>
              <a:tr h="331292">
                <a:tc vMerge="1">
                  <a:txBody>
                    <a:bodyPr/>
                    <a:lstStyle/>
                    <a:p>
                      <a:endParaRPr lang="es-CO"/>
                    </a:p>
                  </a:txBody>
                  <a:tcPr/>
                </a:tc>
                <a:tc vMerge="1">
                  <a:txBody>
                    <a:bodyPr/>
                    <a:lstStyle/>
                    <a:p>
                      <a:endParaRPr lang="es-CO"/>
                    </a:p>
                  </a:txBody>
                  <a:tcPr/>
                </a:tc>
                <a:tc>
                  <a:txBody>
                    <a:bodyPr/>
                    <a:lstStyle/>
                    <a:p>
                      <a:pPr algn="ctr">
                        <a:lnSpc>
                          <a:spcPct val="107000"/>
                        </a:lnSpc>
                        <a:spcAft>
                          <a:spcPts val="0"/>
                        </a:spcAft>
                      </a:pPr>
                      <a:r>
                        <a:rPr lang="es-CO" sz="1800" dirty="0">
                          <a:effectLst/>
                          <a:latin typeface="Arial" panose="020B0604020202020204" pitchFamily="34" charset="0"/>
                          <a:cs typeface="Arial" panose="020B0604020202020204" pitchFamily="34" charset="0"/>
                        </a:rPr>
                        <a:t>Anual u ordinario</a:t>
                      </a:r>
                      <a:endParaRPr lang="es-CO" sz="18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a:lnSpc>
                          <a:spcPct val="107000"/>
                        </a:lnSpc>
                        <a:spcAft>
                          <a:spcPts val="0"/>
                        </a:spcAft>
                      </a:pPr>
                      <a:r>
                        <a:rPr lang="es-CO" sz="1800" dirty="0">
                          <a:effectLst/>
                          <a:latin typeface="Arial" panose="020B0604020202020204" pitchFamily="34" charset="0"/>
                          <a:cs typeface="Arial" panose="020B0604020202020204" pitchFamily="34" charset="0"/>
                        </a:rPr>
                        <a:t>Periodo de prueba y extraordinaria</a:t>
                      </a:r>
                      <a:endParaRPr lang="es-CO" sz="18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r>
              <a:tr h="828232">
                <a:tc>
                  <a:txBody>
                    <a:bodyPr/>
                    <a:lstStyle/>
                    <a:p>
                      <a:pPr algn="ctr">
                        <a:lnSpc>
                          <a:spcPct val="107000"/>
                        </a:lnSpc>
                        <a:spcAft>
                          <a:spcPts val="0"/>
                        </a:spcAft>
                      </a:pPr>
                      <a:r>
                        <a:rPr lang="es-CO" sz="1800" dirty="0">
                          <a:effectLst/>
                          <a:latin typeface="Arial" panose="020B0604020202020204" pitchFamily="34" charset="0"/>
                          <a:cs typeface="Arial" panose="020B0604020202020204" pitchFamily="34" charset="0"/>
                        </a:rPr>
                        <a:t>Bajo</a:t>
                      </a:r>
                      <a:endParaRPr lang="es-CO" sz="18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just">
                        <a:lnSpc>
                          <a:spcPct val="107000"/>
                        </a:lnSpc>
                        <a:spcAft>
                          <a:spcPts val="0"/>
                        </a:spcAft>
                      </a:pPr>
                      <a:r>
                        <a:rPr lang="es-CO" sz="1200" dirty="0">
                          <a:effectLst/>
                          <a:latin typeface="Arial" panose="020B0604020202020204" pitchFamily="34" charset="0"/>
                          <a:cs typeface="Arial" panose="020B0604020202020204" pitchFamily="34" charset="0"/>
                        </a:rPr>
                        <a:t>El nivel de desarrollo de la competencia no se presenta con un impacto positivo que permita la obtención de las metas y logros esperados.</a:t>
                      </a:r>
                      <a:endParaRPr lang="es-CO" sz="12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a:lnSpc>
                          <a:spcPct val="107000"/>
                        </a:lnSpc>
                        <a:spcAft>
                          <a:spcPts val="0"/>
                        </a:spcAft>
                      </a:pPr>
                      <a:r>
                        <a:rPr lang="es-CO" sz="1800" dirty="0">
                          <a:effectLst/>
                          <a:latin typeface="Arial" panose="020B0604020202020204" pitchFamily="34" charset="0"/>
                          <a:cs typeface="Arial" panose="020B0604020202020204" pitchFamily="34" charset="0"/>
                        </a:rPr>
                        <a:t>4</a:t>
                      </a:r>
                      <a:endParaRPr lang="es-CO" sz="18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a:lnSpc>
                          <a:spcPct val="107000"/>
                        </a:lnSpc>
                        <a:spcAft>
                          <a:spcPts val="0"/>
                        </a:spcAft>
                      </a:pPr>
                      <a:r>
                        <a:rPr lang="es-CO" sz="1800">
                          <a:effectLst/>
                          <a:latin typeface="Arial" panose="020B0604020202020204" pitchFamily="34" charset="0"/>
                          <a:cs typeface="Arial" panose="020B0604020202020204" pitchFamily="34" charset="0"/>
                        </a:rPr>
                        <a:t>6</a:t>
                      </a:r>
                      <a:endParaRPr lang="es-CO" sz="18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r>
              <a:tr h="828232">
                <a:tc>
                  <a:txBody>
                    <a:bodyPr/>
                    <a:lstStyle/>
                    <a:p>
                      <a:pPr algn="ctr">
                        <a:lnSpc>
                          <a:spcPct val="107000"/>
                        </a:lnSpc>
                        <a:spcAft>
                          <a:spcPts val="0"/>
                        </a:spcAft>
                      </a:pPr>
                      <a:r>
                        <a:rPr lang="es-CO" sz="1800" dirty="0">
                          <a:effectLst/>
                          <a:latin typeface="Arial" panose="020B0604020202020204" pitchFamily="34" charset="0"/>
                          <a:cs typeface="Arial" panose="020B0604020202020204" pitchFamily="34" charset="0"/>
                        </a:rPr>
                        <a:t>Aceptable</a:t>
                      </a:r>
                      <a:endParaRPr lang="es-CO" sz="18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just">
                        <a:lnSpc>
                          <a:spcPct val="107000"/>
                        </a:lnSpc>
                        <a:spcAft>
                          <a:spcPts val="0"/>
                        </a:spcAft>
                      </a:pPr>
                      <a:r>
                        <a:rPr lang="es-CO" sz="1200" dirty="0">
                          <a:effectLst/>
                          <a:latin typeface="Arial" panose="020B0604020202020204" pitchFamily="34" charset="0"/>
                          <a:cs typeface="Arial" panose="020B0604020202020204" pitchFamily="34" charset="0"/>
                        </a:rPr>
                        <a:t>El nivel de desarrollo de la competencia se presenta de manera intermitente, con un mediano impacto en la obtención de metas y logros esperados.</a:t>
                      </a:r>
                      <a:endParaRPr lang="es-CO" sz="12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a:lnSpc>
                          <a:spcPct val="107000"/>
                        </a:lnSpc>
                        <a:spcAft>
                          <a:spcPts val="0"/>
                        </a:spcAft>
                      </a:pPr>
                      <a:r>
                        <a:rPr lang="es-CO" sz="1800" dirty="0">
                          <a:effectLst/>
                          <a:latin typeface="Arial" panose="020B0604020202020204" pitchFamily="34" charset="0"/>
                          <a:cs typeface="Arial" panose="020B0604020202020204" pitchFamily="34" charset="0"/>
                        </a:rPr>
                        <a:t>6</a:t>
                      </a:r>
                      <a:endParaRPr lang="es-CO" sz="18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a:lnSpc>
                          <a:spcPct val="107000"/>
                        </a:lnSpc>
                        <a:spcAft>
                          <a:spcPts val="0"/>
                        </a:spcAft>
                      </a:pPr>
                      <a:r>
                        <a:rPr lang="es-CO" sz="1800" dirty="0">
                          <a:effectLst/>
                          <a:latin typeface="Arial" panose="020B0604020202020204" pitchFamily="34" charset="0"/>
                          <a:cs typeface="Arial" panose="020B0604020202020204" pitchFamily="34" charset="0"/>
                        </a:rPr>
                        <a:t>9</a:t>
                      </a:r>
                      <a:endParaRPr lang="es-CO" sz="18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r>
              <a:tr h="993879">
                <a:tc>
                  <a:txBody>
                    <a:bodyPr/>
                    <a:lstStyle/>
                    <a:p>
                      <a:pPr algn="ctr">
                        <a:lnSpc>
                          <a:spcPct val="107000"/>
                        </a:lnSpc>
                        <a:spcAft>
                          <a:spcPts val="0"/>
                        </a:spcAft>
                      </a:pPr>
                      <a:r>
                        <a:rPr lang="es-CO" sz="1800" dirty="0">
                          <a:effectLst/>
                          <a:latin typeface="Arial" panose="020B0604020202020204" pitchFamily="34" charset="0"/>
                          <a:cs typeface="Arial" panose="020B0604020202020204" pitchFamily="34" charset="0"/>
                        </a:rPr>
                        <a:t>Alto</a:t>
                      </a:r>
                      <a:endParaRPr lang="es-CO" sz="18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just">
                        <a:lnSpc>
                          <a:spcPct val="107000"/>
                        </a:lnSpc>
                        <a:spcAft>
                          <a:spcPts val="0"/>
                        </a:spcAft>
                      </a:pPr>
                      <a:r>
                        <a:rPr lang="es-CO" sz="1200" dirty="0">
                          <a:effectLst/>
                          <a:latin typeface="Arial" panose="020B0604020202020204" pitchFamily="34" charset="0"/>
                          <a:cs typeface="Arial" panose="020B0604020202020204" pitchFamily="34" charset="0"/>
                        </a:rPr>
                        <a:t>El nivel de desarrollo de la competencia se presenta de manera permanente e impacta significativamente de manera positiva la obtención de metas y logros esperados.</a:t>
                      </a:r>
                      <a:endParaRPr lang="es-CO" sz="12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a:lnSpc>
                          <a:spcPct val="107000"/>
                        </a:lnSpc>
                        <a:spcAft>
                          <a:spcPts val="0"/>
                        </a:spcAft>
                      </a:pPr>
                      <a:r>
                        <a:rPr lang="es-CO" sz="1800">
                          <a:effectLst/>
                          <a:latin typeface="Arial" panose="020B0604020202020204" pitchFamily="34" charset="0"/>
                          <a:cs typeface="Arial" panose="020B0604020202020204" pitchFamily="34" charset="0"/>
                        </a:rPr>
                        <a:t>8</a:t>
                      </a:r>
                      <a:endParaRPr lang="es-CO" sz="18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a:lnSpc>
                          <a:spcPct val="107000"/>
                        </a:lnSpc>
                        <a:spcAft>
                          <a:spcPts val="0"/>
                        </a:spcAft>
                      </a:pPr>
                      <a:r>
                        <a:rPr lang="es-CO" sz="1800" dirty="0">
                          <a:effectLst/>
                          <a:latin typeface="Arial" panose="020B0604020202020204" pitchFamily="34" charset="0"/>
                          <a:cs typeface="Arial" panose="020B0604020202020204" pitchFamily="34" charset="0"/>
                        </a:rPr>
                        <a:t>12</a:t>
                      </a:r>
                      <a:endParaRPr lang="es-CO" sz="18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r>
              <a:tr h="1159525">
                <a:tc>
                  <a:txBody>
                    <a:bodyPr/>
                    <a:lstStyle/>
                    <a:p>
                      <a:pPr algn="ctr">
                        <a:lnSpc>
                          <a:spcPct val="107000"/>
                        </a:lnSpc>
                        <a:spcAft>
                          <a:spcPts val="0"/>
                        </a:spcAft>
                      </a:pPr>
                      <a:r>
                        <a:rPr lang="es-CO" sz="1800" dirty="0">
                          <a:effectLst/>
                          <a:latin typeface="Arial" panose="020B0604020202020204" pitchFamily="34" charset="0"/>
                          <a:cs typeface="Arial" panose="020B0604020202020204" pitchFamily="34" charset="0"/>
                        </a:rPr>
                        <a:t>Muy alto</a:t>
                      </a:r>
                      <a:endParaRPr lang="es-CO" sz="18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just">
                        <a:lnSpc>
                          <a:spcPct val="107000"/>
                        </a:lnSpc>
                        <a:spcAft>
                          <a:spcPts val="0"/>
                        </a:spcAft>
                      </a:pPr>
                      <a:r>
                        <a:rPr lang="es-CO" sz="1200" dirty="0">
                          <a:effectLst/>
                          <a:latin typeface="Arial" panose="020B0604020202020204" pitchFamily="34" charset="0"/>
                          <a:cs typeface="Arial" panose="020B0604020202020204" pitchFamily="34" charset="0"/>
                        </a:rPr>
                        <a:t>El nivel de desarrollo de la competencia se presenta de manera permanente, impactando significativamente la obtención de metas y logros esperados y agrega valor a los procesos generando un alto nivel de confianza.</a:t>
                      </a:r>
                      <a:endParaRPr lang="es-CO" sz="12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a:lnSpc>
                          <a:spcPct val="107000"/>
                        </a:lnSpc>
                        <a:spcAft>
                          <a:spcPts val="0"/>
                        </a:spcAft>
                      </a:pPr>
                      <a:r>
                        <a:rPr lang="es-CO" sz="1800">
                          <a:effectLst/>
                          <a:latin typeface="Arial" panose="020B0604020202020204" pitchFamily="34" charset="0"/>
                          <a:cs typeface="Arial" panose="020B0604020202020204" pitchFamily="34" charset="0"/>
                        </a:rPr>
                        <a:t>10</a:t>
                      </a:r>
                      <a:endParaRPr lang="es-CO" sz="180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c>
                  <a:txBody>
                    <a:bodyPr/>
                    <a:lstStyle/>
                    <a:p>
                      <a:pPr algn="ctr">
                        <a:lnSpc>
                          <a:spcPct val="107000"/>
                        </a:lnSpc>
                        <a:spcAft>
                          <a:spcPts val="0"/>
                        </a:spcAft>
                      </a:pPr>
                      <a:r>
                        <a:rPr lang="es-CO" sz="1800" dirty="0">
                          <a:effectLst/>
                          <a:latin typeface="Arial" panose="020B0604020202020204" pitchFamily="34" charset="0"/>
                          <a:cs typeface="Arial" panose="020B0604020202020204" pitchFamily="34" charset="0"/>
                        </a:rPr>
                        <a:t>15</a:t>
                      </a:r>
                      <a:endParaRPr lang="es-CO" sz="18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nchor="ctr"/>
                </a:tc>
              </a:tr>
            </a:tbl>
          </a:graphicData>
        </a:graphic>
      </p:graphicFrame>
    </p:spTree>
    <p:extLst>
      <p:ext uri="{BB962C8B-B14F-4D97-AF65-F5344CB8AC3E}">
        <p14:creationId xmlns:p14="http://schemas.microsoft.com/office/powerpoint/2010/main" val="41531615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O" sz="3600" b="1" dirty="0"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FORMATOS</a:t>
            </a:r>
            <a:endParaRPr lang="es-CO" sz="3600" b="1" dirty="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03306" y="1825625"/>
            <a:ext cx="9648202" cy="3524042"/>
          </a:xfrm>
        </p:spPr>
        <p:txBody>
          <a:bodyPr>
            <a:noAutofit/>
          </a:bodyPr>
          <a:lstStyle/>
          <a:p>
            <a:pPr marL="0" indent="0" algn="just">
              <a:buNone/>
            </a:pPr>
            <a:r>
              <a:rPr lang="es-CO" sz="2000" dirty="0" smtClean="0">
                <a:latin typeface="Arial" panose="020B0604020202020204" pitchFamily="34" charset="0"/>
                <a:cs typeface="Arial" panose="020B0604020202020204" pitchFamily="34" charset="0"/>
              </a:rPr>
              <a:t>El </a:t>
            </a:r>
            <a:r>
              <a:rPr lang="es-CO" sz="2000" dirty="0">
                <a:latin typeface="Arial" panose="020B0604020202020204" pitchFamily="34" charset="0"/>
                <a:cs typeface="Arial" panose="020B0604020202020204" pitchFamily="34" charset="0"/>
              </a:rPr>
              <a:t>diligenciamiento de los formatos anexos del sistema tipo de evaluación del desempeño laboral que hacen parte integral del presente acuerdo, deberá efectuarse en cumplimiento de las directrices y mecanismos adoptados por la CNSC, y estos son</a:t>
            </a:r>
            <a:r>
              <a:rPr lang="es-CO" sz="2000" dirty="0" smtClean="0">
                <a:latin typeface="Arial" panose="020B0604020202020204" pitchFamily="34" charset="0"/>
                <a:cs typeface="Arial" panose="020B0604020202020204" pitchFamily="34" charset="0"/>
              </a:rPr>
              <a:t>:</a:t>
            </a:r>
          </a:p>
          <a:p>
            <a:pPr marL="0" indent="0" algn="just">
              <a:buNone/>
            </a:pPr>
            <a:endParaRPr lang="es-CO" sz="2000" dirty="0">
              <a:latin typeface="Arial" panose="020B0604020202020204" pitchFamily="34" charset="0"/>
              <a:cs typeface="Arial" panose="020B0604020202020204" pitchFamily="34" charset="0"/>
            </a:endParaRPr>
          </a:p>
          <a:p>
            <a:pPr marL="0" indent="0" algn="just">
              <a:buNone/>
            </a:pPr>
            <a:r>
              <a:rPr lang="es-CO" sz="2000" dirty="0" smtClean="0">
                <a:latin typeface="Arial" panose="020B0604020202020204" pitchFamily="34" charset="0"/>
                <a:cs typeface="Arial" panose="020B0604020202020204" pitchFamily="34" charset="0"/>
              </a:rPr>
              <a:t>Formato </a:t>
            </a:r>
            <a:r>
              <a:rPr lang="es-CO" sz="2000" dirty="0">
                <a:latin typeface="Arial" panose="020B0604020202020204" pitchFamily="34" charset="0"/>
                <a:cs typeface="Arial" panose="020B0604020202020204" pitchFamily="34" charset="0"/>
              </a:rPr>
              <a:t>1. Información general: consolida y detalla la información concerniente a los compromisos laborales, competencias comportamentales, evaluación de gestión por áreas o dependencias y la calificación correspondiente para el periodo semestral y anual</a:t>
            </a:r>
            <a:r>
              <a:rPr lang="es-CO" sz="2000" dirty="0" smtClean="0">
                <a:latin typeface="Arial" panose="020B0604020202020204" pitchFamily="34" charset="0"/>
                <a:cs typeface="Arial" panose="020B0604020202020204" pitchFamily="34" charset="0"/>
              </a:rPr>
              <a:t>.</a:t>
            </a:r>
          </a:p>
          <a:p>
            <a:pPr marL="457200" indent="-457200" algn="just">
              <a:buAutoNum type="alphaLcParenR"/>
            </a:pPr>
            <a:endParaRPr lang="es-CO" sz="2000" dirty="0" smtClean="0">
              <a:latin typeface="Arial" panose="020B0604020202020204" pitchFamily="34" charset="0"/>
              <a:cs typeface="Arial" panose="020B0604020202020204" pitchFamily="34" charset="0"/>
            </a:endParaRPr>
          </a:p>
          <a:p>
            <a:pPr marL="0" indent="0" algn="just">
              <a:buNone/>
            </a:pPr>
            <a:r>
              <a:rPr lang="es-CO" sz="2000" dirty="0">
                <a:latin typeface="Arial" panose="020B0604020202020204" pitchFamily="34" charset="0"/>
                <a:cs typeface="Arial" panose="020B0604020202020204" pitchFamily="34" charset="0"/>
              </a:rPr>
              <a:t>Formato 2. Compromisos laborales y competencias comportamentales: en este se identifica al evaluado y evaluador(es) y se establecen los compromisos laborales y las competencias comportamentales, corresponde a la segunda fase del proceso de evaluación.</a:t>
            </a:r>
          </a:p>
          <a:p>
            <a:pPr marL="0" indent="0" algn="just">
              <a:buNone/>
            </a:pPr>
            <a:endParaRPr lang="es-CO"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781781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sz="3600" b="1" dirty="0">
                <a:solidFill>
                  <a:srgbClr val="5B9BD5">
                    <a:lumMod val="75000"/>
                  </a:srgb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FORMATOS</a:t>
            </a:r>
            <a:endParaRPr lang="es-CO" dirty="0"/>
          </a:p>
        </p:txBody>
      </p:sp>
      <p:sp>
        <p:nvSpPr>
          <p:cNvPr id="3" name="Marcador de contenido 2"/>
          <p:cNvSpPr>
            <a:spLocks noGrp="1"/>
          </p:cNvSpPr>
          <p:nvPr>
            <p:ph idx="1"/>
          </p:nvPr>
        </p:nvSpPr>
        <p:spPr>
          <a:xfrm>
            <a:off x="838200" y="1526517"/>
            <a:ext cx="10515600" cy="3694958"/>
          </a:xfrm>
        </p:spPr>
        <p:txBody>
          <a:bodyPr>
            <a:noAutofit/>
          </a:bodyPr>
          <a:lstStyle/>
          <a:p>
            <a:pPr marL="0" indent="0" algn="just">
              <a:buNone/>
            </a:pPr>
            <a:endParaRPr lang="es-CO" sz="1800" dirty="0">
              <a:latin typeface="Arial" panose="020B0604020202020204" pitchFamily="34" charset="0"/>
              <a:cs typeface="Arial" panose="020B0604020202020204" pitchFamily="34" charset="0"/>
            </a:endParaRPr>
          </a:p>
          <a:p>
            <a:pPr marL="0" indent="0" algn="just">
              <a:buNone/>
            </a:pPr>
            <a:r>
              <a:rPr lang="es-CO" sz="1800" dirty="0" smtClean="0">
                <a:latin typeface="Arial" panose="020B0604020202020204" pitchFamily="34" charset="0"/>
                <a:cs typeface="Arial" panose="020B0604020202020204" pitchFamily="34" charset="0"/>
              </a:rPr>
              <a:t>Formato </a:t>
            </a:r>
            <a:r>
              <a:rPr lang="es-CO" sz="1800" dirty="0">
                <a:latin typeface="Arial" panose="020B0604020202020204" pitchFamily="34" charset="0"/>
                <a:cs typeface="Arial" panose="020B0604020202020204" pitchFamily="34" charset="0"/>
              </a:rPr>
              <a:t>3. Evidencias: describe la información relacionada con los soportes que demuestran el nivel de cumplimiento o incumplimiento de los compromisos o competencias, los cuales deben ser registrados durante todo el tiempo y periodo al que corresponde el proceso de evaluación</a:t>
            </a:r>
            <a:r>
              <a:rPr lang="es-CO" sz="1800" dirty="0" smtClean="0">
                <a:latin typeface="Arial" panose="020B0604020202020204" pitchFamily="34" charset="0"/>
                <a:cs typeface="Arial" panose="020B0604020202020204" pitchFamily="34" charset="0"/>
              </a:rPr>
              <a:t>.</a:t>
            </a:r>
          </a:p>
          <a:p>
            <a:pPr marL="0" indent="0" algn="just">
              <a:buNone/>
            </a:pPr>
            <a:endParaRPr lang="es-CO" sz="1800" dirty="0">
              <a:latin typeface="Arial" panose="020B0604020202020204" pitchFamily="34" charset="0"/>
              <a:cs typeface="Arial" panose="020B0604020202020204" pitchFamily="34" charset="0"/>
            </a:endParaRPr>
          </a:p>
          <a:p>
            <a:pPr marL="0" indent="0" algn="just">
              <a:buNone/>
            </a:pPr>
            <a:r>
              <a:rPr lang="es-CO" sz="1800" dirty="0" smtClean="0">
                <a:latin typeface="Arial" panose="020B0604020202020204" pitchFamily="34" charset="0"/>
                <a:cs typeface="Arial" panose="020B0604020202020204" pitchFamily="34" charset="0"/>
              </a:rPr>
              <a:t>Formato </a:t>
            </a:r>
            <a:r>
              <a:rPr lang="es-CO" sz="1800" dirty="0">
                <a:latin typeface="Arial" panose="020B0604020202020204" pitchFamily="34" charset="0"/>
                <a:cs typeface="Arial" panose="020B0604020202020204" pitchFamily="34" charset="0"/>
              </a:rPr>
              <a:t>4. Calificación de competencias comportamentales: hace referencia a la valoración de los niveles de desarrollo de las competencias comportamentales objeto de evaluación</a:t>
            </a:r>
            <a:r>
              <a:rPr lang="es-CO" sz="1800" dirty="0" smtClean="0">
                <a:latin typeface="Arial" panose="020B0604020202020204" pitchFamily="34" charset="0"/>
                <a:cs typeface="Arial" panose="020B0604020202020204" pitchFamily="34" charset="0"/>
              </a:rPr>
              <a:t>.</a:t>
            </a:r>
          </a:p>
          <a:p>
            <a:pPr marL="0" indent="0" algn="just">
              <a:buNone/>
            </a:pPr>
            <a:endParaRPr lang="es-CO" sz="1800" dirty="0">
              <a:latin typeface="Arial" panose="020B0604020202020204" pitchFamily="34" charset="0"/>
              <a:cs typeface="Arial" panose="020B0604020202020204" pitchFamily="34" charset="0"/>
            </a:endParaRPr>
          </a:p>
          <a:p>
            <a:pPr marL="0" indent="0" algn="just">
              <a:buNone/>
            </a:pPr>
            <a:r>
              <a:rPr lang="es-CO" sz="1800" dirty="0" smtClean="0">
                <a:latin typeface="Arial" panose="020B0604020202020204" pitchFamily="34" charset="0"/>
                <a:cs typeface="Arial" panose="020B0604020202020204" pitchFamily="34" charset="0"/>
              </a:rPr>
              <a:t>Formato </a:t>
            </a:r>
            <a:r>
              <a:rPr lang="es-CO" sz="1800" dirty="0">
                <a:latin typeface="Arial" panose="020B0604020202020204" pitchFamily="34" charset="0"/>
                <a:cs typeface="Arial" panose="020B0604020202020204" pitchFamily="34" charset="0"/>
              </a:rPr>
              <a:t>5. Evaluación de gestión por áreas o dependencias: contiene la evaluación efectuada por el responsable de la oficina de control interno o quien haga sus veces, sobre la gestión anual de las áreas o dependencias, la cual solamente será tenida en cuenta en la evaluación definitiva correspondiente al periodo anual u ordinario</a:t>
            </a:r>
            <a:r>
              <a:rPr lang="es-CO" sz="1800" dirty="0" smtClean="0">
                <a:latin typeface="Arial" panose="020B0604020202020204" pitchFamily="34" charset="0"/>
                <a:cs typeface="Arial" panose="020B0604020202020204" pitchFamily="34" charset="0"/>
              </a:rPr>
              <a:t>.</a:t>
            </a:r>
          </a:p>
          <a:p>
            <a:pPr marL="0" indent="0" algn="just">
              <a:buNone/>
            </a:pPr>
            <a:r>
              <a:rPr lang="es-CO" sz="1800" dirty="0">
                <a:latin typeface="Arial" panose="020B0604020202020204" pitchFamily="34" charset="0"/>
                <a:cs typeface="Arial" panose="020B0604020202020204" pitchFamily="34" charset="0"/>
              </a:rPr>
              <a:t>Formato 6. Reporte calificación periodo anual u ordinario: consolida los resultados de las evaluaciones parciales semestrales y la definitiva. Mediante este, el evaluador comunica o notifica las evaluaciones correspondientes.</a:t>
            </a:r>
          </a:p>
          <a:p>
            <a:pPr marL="0" indent="0" algn="just">
              <a:buNone/>
            </a:pPr>
            <a:endParaRPr lang="es-CO" sz="1800" dirty="0">
              <a:latin typeface="Arial" panose="020B0604020202020204" pitchFamily="34" charset="0"/>
              <a:cs typeface="Arial" panose="020B0604020202020204" pitchFamily="34" charset="0"/>
            </a:endParaRPr>
          </a:p>
          <a:p>
            <a:pPr marL="0" indent="0" algn="just">
              <a:buNone/>
            </a:pPr>
            <a:endParaRPr lang="es-CO"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482183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153685"/>
            <a:ext cx="10515600" cy="5194197"/>
          </a:xfrm>
        </p:spPr>
        <p:txBody>
          <a:bodyPr>
            <a:normAutofit lnSpcReduction="10000"/>
          </a:bodyPr>
          <a:lstStyle/>
          <a:p>
            <a:pPr marL="0" indent="0" algn="just">
              <a:buNone/>
            </a:pPr>
            <a:r>
              <a:rPr lang="es-CO" sz="1800" dirty="0" smtClean="0">
                <a:latin typeface="Arial" panose="020B0604020202020204" pitchFamily="34" charset="0"/>
                <a:cs typeface="Arial" panose="020B0604020202020204" pitchFamily="34" charset="0"/>
              </a:rPr>
              <a:t>Formato </a:t>
            </a:r>
            <a:r>
              <a:rPr lang="es-CO" sz="1800" dirty="0">
                <a:latin typeface="Arial" panose="020B0604020202020204" pitchFamily="34" charset="0"/>
                <a:cs typeface="Arial" panose="020B0604020202020204" pitchFamily="34" charset="0"/>
              </a:rPr>
              <a:t>7. Plan de mejoramiento: permite registrar las acciones que se formulen para mejorar o superar brechas, así como su seguimiento durante todo el proceso de evaluación</a:t>
            </a:r>
            <a:r>
              <a:rPr lang="es-CO" sz="1800" dirty="0" smtClean="0">
                <a:latin typeface="Arial" panose="020B0604020202020204" pitchFamily="34" charset="0"/>
                <a:cs typeface="Arial" panose="020B0604020202020204" pitchFamily="34" charset="0"/>
              </a:rPr>
              <a:t>.</a:t>
            </a:r>
          </a:p>
          <a:p>
            <a:pPr marL="0" indent="0" algn="just">
              <a:buNone/>
            </a:pPr>
            <a:endParaRPr lang="es-CO" sz="1800" dirty="0">
              <a:latin typeface="Arial" panose="020B0604020202020204" pitchFamily="34" charset="0"/>
              <a:cs typeface="Arial" panose="020B0604020202020204" pitchFamily="34" charset="0"/>
            </a:endParaRPr>
          </a:p>
          <a:p>
            <a:pPr marL="0" indent="0" algn="just">
              <a:buNone/>
            </a:pPr>
            <a:r>
              <a:rPr lang="es-CO" sz="1800" dirty="0" smtClean="0">
                <a:latin typeface="Arial" panose="020B0604020202020204" pitchFamily="34" charset="0"/>
                <a:cs typeface="Arial" panose="020B0604020202020204" pitchFamily="34" charset="0"/>
              </a:rPr>
              <a:t>Formato </a:t>
            </a:r>
            <a:r>
              <a:rPr lang="es-CO" sz="1800" dirty="0">
                <a:latin typeface="Arial" panose="020B0604020202020204" pitchFamily="34" charset="0"/>
                <a:cs typeface="Arial" panose="020B0604020202020204" pitchFamily="34" charset="0"/>
              </a:rPr>
              <a:t>8. Evaluación parcial eventual: se diligencia únicamente cuando se presente alguna de las causales establecidas en el numeral 2º del artículo 25, en el periodo anual u ordinario y es proporcional al tiempo que se evalúa</a:t>
            </a:r>
            <a:r>
              <a:rPr lang="es-CO" sz="1800" dirty="0" smtClean="0">
                <a:latin typeface="Arial" panose="020B0604020202020204" pitchFamily="34" charset="0"/>
                <a:cs typeface="Arial" panose="020B0604020202020204" pitchFamily="34" charset="0"/>
              </a:rPr>
              <a:t>.</a:t>
            </a:r>
          </a:p>
          <a:p>
            <a:pPr marL="0" indent="0" algn="just">
              <a:buNone/>
            </a:pPr>
            <a:endParaRPr lang="es-CO" sz="1800" dirty="0">
              <a:latin typeface="Arial" panose="020B0604020202020204" pitchFamily="34" charset="0"/>
              <a:cs typeface="Arial" panose="020B0604020202020204" pitchFamily="34" charset="0"/>
            </a:endParaRPr>
          </a:p>
          <a:p>
            <a:pPr marL="0" indent="0" algn="just">
              <a:buNone/>
            </a:pPr>
            <a:r>
              <a:rPr lang="es-CO" sz="1800" dirty="0" smtClean="0">
                <a:latin typeface="Arial" panose="020B0604020202020204" pitchFamily="34" charset="0"/>
                <a:cs typeface="Arial" panose="020B0604020202020204" pitchFamily="34" charset="0"/>
              </a:rPr>
              <a:t>Formato </a:t>
            </a:r>
            <a:r>
              <a:rPr lang="es-CO" sz="1800" dirty="0">
                <a:latin typeface="Arial" panose="020B0604020202020204" pitchFamily="34" charset="0"/>
                <a:cs typeface="Arial" panose="020B0604020202020204" pitchFamily="34" charset="0"/>
              </a:rPr>
              <a:t>9. Evaluación extraordinaria: se diligencia únicamente cuando se presenta información soportada sobre el presunto desempeño deficiente del empleado con respecto a los compromisos concertados o fijados, según lo establecido en el artículo 27 del presente acuerdo</a:t>
            </a:r>
            <a:r>
              <a:rPr lang="es-CO" sz="1800" dirty="0" smtClean="0">
                <a:latin typeface="Arial" panose="020B0604020202020204" pitchFamily="34" charset="0"/>
                <a:cs typeface="Arial" panose="020B0604020202020204" pitchFamily="34" charset="0"/>
              </a:rPr>
              <a:t>.</a:t>
            </a:r>
          </a:p>
          <a:p>
            <a:pPr marL="0" indent="0" algn="just">
              <a:buNone/>
            </a:pPr>
            <a:endParaRPr lang="es-CO" sz="1800" dirty="0">
              <a:latin typeface="Arial" panose="020B0604020202020204" pitchFamily="34" charset="0"/>
              <a:cs typeface="Arial" panose="020B0604020202020204" pitchFamily="34" charset="0"/>
            </a:endParaRPr>
          </a:p>
          <a:p>
            <a:pPr marL="0" indent="0" algn="just">
              <a:buNone/>
            </a:pPr>
            <a:r>
              <a:rPr lang="es-CO" sz="1800" dirty="0" smtClean="0">
                <a:latin typeface="Arial" panose="020B0604020202020204" pitchFamily="34" charset="0"/>
                <a:cs typeface="Arial" panose="020B0604020202020204" pitchFamily="34" charset="0"/>
              </a:rPr>
              <a:t>Formato </a:t>
            </a:r>
            <a:r>
              <a:rPr lang="es-CO" sz="1800" dirty="0">
                <a:latin typeface="Arial" panose="020B0604020202020204" pitchFamily="34" charset="0"/>
                <a:cs typeface="Arial" panose="020B0604020202020204" pitchFamily="34" charset="0"/>
              </a:rPr>
              <a:t>10. Evaluación inferior a un año: registra la calificación y consolida los resultados de la evaluación definitiva, en caso que el periodo de evaluación sea inferior a un año o al establecido</a:t>
            </a:r>
            <a:r>
              <a:rPr lang="es-CO" sz="1800" dirty="0" smtClean="0">
                <a:latin typeface="Arial" panose="020B0604020202020204" pitchFamily="34" charset="0"/>
                <a:cs typeface="Arial" panose="020B0604020202020204" pitchFamily="34" charset="0"/>
              </a:rPr>
              <a:t>.</a:t>
            </a:r>
          </a:p>
          <a:p>
            <a:pPr marL="0" indent="0" algn="just">
              <a:buNone/>
            </a:pPr>
            <a:endParaRPr lang="es-CO" sz="1800" dirty="0">
              <a:latin typeface="Arial" panose="020B0604020202020204" pitchFamily="34" charset="0"/>
              <a:cs typeface="Arial" panose="020B0604020202020204" pitchFamily="34" charset="0"/>
            </a:endParaRPr>
          </a:p>
          <a:p>
            <a:pPr marL="0" indent="0" algn="just">
              <a:buNone/>
            </a:pPr>
            <a:r>
              <a:rPr lang="es-CO" sz="1800" dirty="0" smtClean="0">
                <a:latin typeface="Arial" panose="020B0604020202020204" pitchFamily="34" charset="0"/>
                <a:cs typeface="Arial" panose="020B0604020202020204" pitchFamily="34" charset="0"/>
              </a:rPr>
              <a:t>Formato </a:t>
            </a:r>
            <a:r>
              <a:rPr lang="es-CO" sz="1800" dirty="0">
                <a:latin typeface="Arial" panose="020B0604020202020204" pitchFamily="34" charset="0"/>
                <a:cs typeface="Arial" panose="020B0604020202020204" pitchFamily="34" charset="0"/>
              </a:rPr>
              <a:t>11. Evaluación en periodo de prueba: registra la calificación de los compromisos laborales y competencias comportamentales, y consolida los resultados de la evaluación del periodo de prueba. Igualmente, mediante este formato, el evaluador notifica los resultados de la misma</a:t>
            </a:r>
          </a:p>
        </p:txBody>
      </p:sp>
      <p:sp>
        <p:nvSpPr>
          <p:cNvPr id="4" name="CuadroTexto 3"/>
          <p:cNvSpPr txBox="1"/>
          <p:nvPr/>
        </p:nvSpPr>
        <p:spPr>
          <a:xfrm>
            <a:off x="922945" y="487110"/>
            <a:ext cx="9836209" cy="584775"/>
          </a:xfrm>
          <a:prstGeom prst="rect">
            <a:avLst/>
          </a:prstGeom>
          <a:noFill/>
        </p:spPr>
        <p:txBody>
          <a:bodyPr wrap="square" rtlCol="0">
            <a:spAutoFit/>
          </a:bodyPr>
          <a:lstStyle/>
          <a:p>
            <a:pPr algn="ctr"/>
            <a:r>
              <a:rPr lang="es-CO" sz="3200" b="1" dirty="0">
                <a:solidFill>
                  <a:srgbClr val="5B9BD5">
                    <a:lumMod val="75000"/>
                  </a:srgb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FORMATOS</a:t>
            </a:r>
            <a:endParaRPr lang="es-CO" sz="3200" dirty="0"/>
          </a:p>
        </p:txBody>
      </p:sp>
    </p:spTree>
    <p:extLst>
      <p:ext uri="{BB962C8B-B14F-4D97-AF65-F5344CB8AC3E}">
        <p14:creationId xmlns:p14="http://schemas.microsoft.com/office/powerpoint/2010/main" val="22228777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O" sz="3200" b="1" dirty="0"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EVALUACIÓN DE GESTIÓN POR ÁREAS O DEPENDENCIAS.</a:t>
            </a:r>
            <a:endParaRPr lang="es-CO" sz="3200" b="1" dirty="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a:bodyPr>
          <a:lstStyle/>
          <a:p>
            <a:pPr marL="0" indent="0" algn="just">
              <a:buNone/>
            </a:pPr>
            <a:endParaRPr lang="es-CO" sz="3200" b="1" dirty="0" smtClean="0">
              <a:latin typeface="Arial" panose="020B0604020202020204" pitchFamily="34" charset="0"/>
              <a:cs typeface="Arial" panose="020B0604020202020204" pitchFamily="34" charset="0"/>
            </a:endParaRPr>
          </a:p>
          <a:p>
            <a:pPr marL="0" indent="0" algn="just">
              <a:buNone/>
            </a:pPr>
            <a:r>
              <a:rPr lang="es-CO" sz="3200" dirty="0" smtClean="0">
                <a:latin typeface="Arial" panose="020B0604020202020204" pitchFamily="34" charset="0"/>
                <a:cs typeface="Arial" panose="020B0604020202020204" pitchFamily="34" charset="0"/>
              </a:rPr>
              <a:t>Con </a:t>
            </a:r>
            <a:r>
              <a:rPr lang="es-CO" sz="3200" dirty="0">
                <a:latin typeface="Arial" panose="020B0604020202020204" pitchFamily="34" charset="0"/>
                <a:cs typeface="Arial" panose="020B0604020202020204" pitchFamily="34" charset="0"/>
              </a:rPr>
              <a:t>base en el resultado obtenido de la evaluación del área o dependencia por la oficina de control interno, el jefe de la oficina de control interno o quien haga sus veces remitirá la calificación de 1 a 10 de este componente, la cual se trasladará al evaluador para la calificación del evaluado.</a:t>
            </a:r>
          </a:p>
        </p:txBody>
      </p:sp>
    </p:spTree>
    <p:extLst>
      <p:ext uri="{BB962C8B-B14F-4D97-AF65-F5344CB8AC3E}">
        <p14:creationId xmlns:p14="http://schemas.microsoft.com/office/powerpoint/2010/main" val="329494085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898524" y="493858"/>
            <a:ext cx="10240531" cy="1143000"/>
          </a:xfrm>
        </p:spPr>
        <p:txBody>
          <a:bodyPr/>
          <a:lstStyle/>
          <a:p>
            <a:pPr algn="ctr"/>
            <a:r>
              <a:rPr lang="es-CO" altLang="es-CO" sz="2800" b="1" dirty="0"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USOS Y CONSECUENCIAS DE LA EVALUACIÓN DEL DESEMPEÑO LABORAL </a:t>
            </a:r>
            <a:r>
              <a:rPr lang="es-CO" sz="2800" b="1" dirty="0">
                <a:solidFill>
                  <a:schemeClr val="accent1">
                    <a:lumMod val="75000"/>
                  </a:schemeClr>
                </a:solidFill>
                <a:effectLst>
                  <a:outerShdw blurRad="38100" dist="38100" dir="2700000" algn="tl">
                    <a:srgbClr val="000000">
                      <a:alpha val="43137"/>
                    </a:srgbClr>
                  </a:outerShdw>
                </a:effectLst>
                <a:latin typeface="Arial" pitchFamily="34" charset="0"/>
                <a:cs typeface="Arial" pitchFamily="34" charset="0"/>
              </a:rPr>
              <a:t>EN EL NIVEL SOBRESALIENTE</a:t>
            </a:r>
            <a:endParaRPr lang="es-CO" altLang="es-CO" sz="2800" b="1" dirty="0"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 name="2 Marcador de contenido"/>
          <p:cNvSpPr>
            <a:spLocks noGrp="1"/>
          </p:cNvSpPr>
          <p:nvPr>
            <p:ph sz="quarter" idx="1"/>
          </p:nvPr>
        </p:nvSpPr>
        <p:spPr>
          <a:xfrm>
            <a:off x="1290415" y="2153545"/>
            <a:ext cx="10063694" cy="4101981"/>
          </a:xfrm>
        </p:spPr>
        <p:txBody>
          <a:bodyPr>
            <a:noAutofit/>
          </a:bodyPr>
          <a:lstStyle/>
          <a:p>
            <a:pPr marL="0" indent="0" algn="just">
              <a:buFont typeface="Arial" charset="0"/>
              <a:buNone/>
              <a:defRPr/>
            </a:pPr>
            <a:r>
              <a:rPr lang="es-CO" sz="2000" b="1" dirty="0">
                <a:latin typeface="Arial" pitchFamily="34" charset="0"/>
                <a:cs typeface="Arial" pitchFamily="34" charset="0"/>
              </a:rPr>
              <a:t>L</a:t>
            </a:r>
            <a:r>
              <a:rPr lang="es-CO" sz="2000" dirty="0" smtClean="0">
                <a:latin typeface="Arial" pitchFamily="34" charset="0"/>
                <a:cs typeface="Arial" pitchFamily="34" charset="0"/>
              </a:rPr>
              <a:t>a calificación en este nivel permite:</a:t>
            </a:r>
          </a:p>
          <a:p>
            <a:pPr algn="just">
              <a:buFont typeface="Arial" charset="0"/>
              <a:buNone/>
              <a:defRPr/>
            </a:pPr>
            <a:r>
              <a:rPr lang="es-CO" sz="2000" dirty="0" smtClean="0">
                <a:latin typeface="Arial" pitchFamily="34" charset="0"/>
                <a:cs typeface="Arial" pitchFamily="34" charset="0"/>
              </a:rPr>
              <a:t>1. Adquirir los derechos de carrera administrativa cuando se trata de la evaluación en periodo de prueba</a:t>
            </a:r>
          </a:p>
          <a:p>
            <a:pPr algn="just">
              <a:buFont typeface="Arial" charset="0"/>
              <a:buNone/>
              <a:defRPr/>
            </a:pPr>
            <a:r>
              <a:rPr lang="es-CO" sz="2000" dirty="0" smtClean="0">
                <a:latin typeface="Arial" pitchFamily="34" charset="0"/>
                <a:cs typeface="Arial" pitchFamily="34" charset="0"/>
              </a:rPr>
              <a:t>2. Ascender en la carrera administrativa como resultado de </a:t>
            </a:r>
            <a:r>
              <a:rPr lang="es-CO" sz="2000" dirty="0">
                <a:latin typeface="Arial" pitchFamily="34" charset="0"/>
                <a:cs typeface="Arial" pitchFamily="34" charset="0"/>
              </a:rPr>
              <a:t>l</a:t>
            </a:r>
            <a:r>
              <a:rPr lang="es-CO" sz="2000" dirty="0" smtClean="0">
                <a:latin typeface="Arial" pitchFamily="34" charset="0"/>
                <a:cs typeface="Arial" pitchFamily="34" charset="0"/>
              </a:rPr>
              <a:t>a evaluación en periodo de prueba, cuando el empleado ostente derechos de carrera.</a:t>
            </a:r>
          </a:p>
          <a:p>
            <a:pPr algn="just">
              <a:buFont typeface="Arial" charset="0"/>
              <a:buNone/>
              <a:defRPr/>
            </a:pPr>
            <a:r>
              <a:rPr lang="es-CO" sz="2000" dirty="0" smtClean="0">
                <a:latin typeface="Arial" pitchFamily="34" charset="0"/>
                <a:cs typeface="Arial" pitchFamily="34" charset="0"/>
              </a:rPr>
              <a:t>3. Acceder a encargo cuando se cumpla con la totalidad de los requisitos en el articulo 24 de la Ley 909 de 2004 y siempre y cuando que al existir una vacante temporal o definitiva de un empleo de carrera la administración decida proveerla.</a:t>
            </a:r>
          </a:p>
          <a:p>
            <a:pPr algn="just">
              <a:buFont typeface="Arial" charset="0"/>
              <a:buNone/>
              <a:defRPr/>
            </a:pPr>
            <a:r>
              <a:rPr lang="es-CO" sz="2000" dirty="0" smtClean="0">
                <a:latin typeface="Arial" pitchFamily="34" charset="0"/>
                <a:cs typeface="Arial" pitchFamily="34" charset="0"/>
              </a:rPr>
              <a:t>4. Acceder a comisiones para desempeñar empleos de libre nombramiento y remoción o de periodo fijo, bajo las condiciones en el articulo 26 de la ley 909 de 2004.</a:t>
            </a:r>
          </a:p>
          <a:p>
            <a:pPr algn="just">
              <a:buFont typeface="Arial" charset="0"/>
              <a:buNone/>
              <a:defRPr/>
            </a:pPr>
            <a:r>
              <a:rPr lang="es-CO" sz="2000" dirty="0" smtClean="0">
                <a:latin typeface="Arial" pitchFamily="34" charset="0"/>
                <a:cs typeface="Arial" pitchFamily="34" charset="0"/>
              </a:rPr>
              <a:t>5. Acceder a los beneficio contenidos en el plan de estímulos o incentivos que determine la entidad.</a:t>
            </a:r>
          </a:p>
          <a:p>
            <a:pPr algn="just">
              <a:buFont typeface="Arial" charset="0"/>
              <a:buNone/>
              <a:defRPr/>
            </a:pPr>
            <a:endParaRPr lang="es-CO" sz="2000" dirty="0"/>
          </a:p>
        </p:txBody>
      </p:sp>
    </p:spTree>
    <p:extLst>
      <p:ext uri="{BB962C8B-B14F-4D97-AF65-F5344CB8AC3E}">
        <p14:creationId xmlns:p14="http://schemas.microsoft.com/office/powerpoint/2010/main" val="224363923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a:spLocks noGrp="1"/>
          </p:cNvSpPr>
          <p:nvPr>
            <p:ph sz="quarter" idx="1"/>
          </p:nvPr>
        </p:nvSpPr>
        <p:spPr>
          <a:xfrm>
            <a:off x="611188" y="2054431"/>
            <a:ext cx="10254734" cy="3325089"/>
          </a:xfrm>
        </p:spPr>
        <p:txBody>
          <a:bodyPr>
            <a:noAutofit/>
          </a:bodyPr>
          <a:lstStyle/>
          <a:p>
            <a:pPr algn="just">
              <a:buFont typeface="Arial" panose="020B0604020202020204" pitchFamily="34" charset="0"/>
              <a:buNone/>
            </a:pPr>
            <a:r>
              <a:rPr lang="es-CO" altLang="es-CO" sz="2000" dirty="0" smtClean="0">
                <a:latin typeface="Arial" panose="020B0604020202020204" pitchFamily="34" charset="0"/>
                <a:cs typeface="Arial" panose="020B0604020202020204" pitchFamily="34" charset="0"/>
              </a:rPr>
              <a:t>La calificación obtenida en este nivel permite:</a:t>
            </a:r>
          </a:p>
          <a:p>
            <a:pPr algn="just">
              <a:buFont typeface="Arial" panose="020B0604020202020204" pitchFamily="34" charset="0"/>
              <a:buNone/>
            </a:pPr>
            <a:r>
              <a:rPr lang="es-CO" altLang="es-CO" sz="2000" dirty="0" smtClean="0">
                <a:latin typeface="Arial" panose="020B0604020202020204" pitchFamily="34" charset="0"/>
                <a:cs typeface="Arial" panose="020B0604020202020204" pitchFamily="34" charset="0"/>
              </a:rPr>
              <a:t>1. adquirir los derechos de carrera administrativa cuando se trata de la evaluación en periodo de prueba.</a:t>
            </a:r>
          </a:p>
          <a:p>
            <a:pPr algn="just">
              <a:buFont typeface="Arial" panose="020B0604020202020204" pitchFamily="34" charset="0"/>
              <a:buNone/>
            </a:pPr>
            <a:r>
              <a:rPr lang="es-CO" altLang="es-CO" sz="2000" dirty="0" smtClean="0">
                <a:latin typeface="Arial" panose="020B0604020202020204" pitchFamily="34" charset="0"/>
                <a:cs typeface="Arial" panose="020B0604020202020204" pitchFamily="34" charset="0"/>
              </a:rPr>
              <a:t>2. ascender en la carrera administrativa como resultado de la evaluación en  periodo de prueba, cuando el empleado ostente derechos de carrera.</a:t>
            </a:r>
          </a:p>
          <a:p>
            <a:pPr algn="just">
              <a:buFont typeface="Arial" panose="020B0604020202020204" pitchFamily="34" charset="0"/>
              <a:buNone/>
            </a:pPr>
            <a:r>
              <a:rPr lang="es-CO" altLang="es-CO" sz="2000" dirty="0" smtClean="0">
                <a:latin typeface="Arial" panose="020B0604020202020204" pitchFamily="34" charset="0"/>
                <a:cs typeface="Arial" panose="020B0604020202020204" pitchFamily="34" charset="0"/>
              </a:rPr>
              <a:t>3. acceder a reconocimientos no pecuniarios definidos por la entidad</a:t>
            </a:r>
          </a:p>
          <a:p>
            <a:pPr algn="just">
              <a:buFont typeface="Arial" panose="020B0604020202020204" pitchFamily="34" charset="0"/>
              <a:buNone/>
            </a:pPr>
            <a:r>
              <a:rPr lang="es-CO" altLang="es-CO" sz="2000" dirty="0" smtClean="0">
                <a:latin typeface="Arial" panose="020B0604020202020204" pitchFamily="34" charset="0"/>
                <a:cs typeface="Arial" panose="020B0604020202020204" pitchFamily="34" charset="0"/>
              </a:rPr>
              <a:t>4. acceder a encargo, a discrecionalidad del nominador, cumpliendo con los demás requisitos establecidos en el articulo 24 de la Ley 909 de 2004, en el evento que no exista en la planta de personal servidor con derecho preferencial a ser encargado.  En este caso el encargo no es un derecho preferencial sino una forma de provisión de empleos de carrera.</a:t>
            </a:r>
          </a:p>
          <a:p>
            <a:pPr algn="just"/>
            <a:endParaRPr lang="es-CO" altLang="es-CO" sz="2000" dirty="0" smtClean="0">
              <a:latin typeface="Arial" panose="020B0604020202020204" pitchFamily="34" charset="0"/>
              <a:cs typeface="Arial" panose="020B0604020202020204" pitchFamily="34" charset="0"/>
            </a:endParaRPr>
          </a:p>
        </p:txBody>
      </p:sp>
      <p:sp>
        <p:nvSpPr>
          <p:cNvPr id="5" name="CuadroTexto 4"/>
          <p:cNvSpPr txBox="1"/>
          <p:nvPr/>
        </p:nvSpPr>
        <p:spPr>
          <a:xfrm>
            <a:off x="611188" y="665019"/>
            <a:ext cx="10254734" cy="954107"/>
          </a:xfrm>
          <a:prstGeom prst="rect">
            <a:avLst/>
          </a:prstGeom>
          <a:noFill/>
        </p:spPr>
        <p:txBody>
          <a:bodyPr wrap="square" rtlCol="0">
            <a:spAutoFit/>
          </a:bodyPr>
          <a:lstStyle/>
          <a:p>
            <a:pPr algn="ctr"/>
            <a:r>
              <a:rPr lang="es-CO" altLang="es-CO" sz="2800" b="1" dirty="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ARTICULO 41. USOS DE LA </a:t>
            </a:r>
            <a:r>
              <a:rPr lang="es-CO" altLang="es-CO" sz="2800" b="1" dirty="0"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EVALUACION EN </a:t>
            </a:r>
            <a:r>
              <a:rPr lang="es-CO" altLang="es-CO" sz="2800" b="1" dirty="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EL NIVEL DESTACADO.</a:t>
            </a:r>
            <a:endParaRPr lang="es-CO" sz="2800" dirty="0">
              <a:solidFill>
                <a:schemeClr val="accent1">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76120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1349375" y="260350"/>
            <a:ext cx="8229600" cy="1143000"/>
          </a:xfrm>
        </p:spPr>
        <p:txBody>
          <a:bodyPr>
            <a:normAutofit/>
          </a:bodyPr>
          <a:lstStyle/>
          <a:p>
            <a:pPr algn="ctr"/>
            <a:r>
              <a:rPr lang="es-CO" altLang="es-CO" sz="2400" b="1" dirty="0"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CRITERIOS LEGALES Y POLÍTICAS DE </a:t>
            </a:r>
            <a:r>
              <a:rPr lang="es-CO" altLang="es-CO" sz="2400" b="1" dirty="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MEJORAMIENTO</a:t>
            </a:r>
            <a:r>
              <a:rPr lang="es-CO" altLang="es-CO" sz="2400" b="1" dirty="0"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DE LA CALIDAD DE </a:t>
            </a:r>
            <a:r>
              <a:rPr lang="es-CO" altLang="es-CO" sz="2400" b="1" dirty="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LOS</a:t>
            </a:r>
            <a:r>
              <a:rPr lang="es-CO" altLang="es-CO" sz="2400" b="1" dirty="0" smtClean="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BIENES Y SERVICIOS</a:t>
            </a:r>
          </a:p>
        </p:txBody>
      </p:sp>
      <p:sp>
        <p:nvSpPr>
          <p:cNvPr id="5" name="5 Marcador de contenido"/>
          <p:cNvSpPr>
            <a:spLocks noGrp="1"/>
          </p:cNvSpPr>
          <p:nvPr>
            <p:ph sz="quarter" idx="4294967295"/>
          </p:nvPr>
        </p:nvSpPr>
        <p:spPr>
          <a:xfrm>
            <a:off x="358923" y="2170633"/>
            <a:ext cx="5657315" cy="3973794"/>
          </a:xfrm>
          <a:prstGeom prst="rect">
            <a:avLst/>
          </a:prstGeom>
        </p:spPr>
        <p:txBody>
          <a:bodyPr>
            <a:noAutofit/>
          </a:bodyPr>
          <a:lstStyle/>
          <a:p>
            <a:pPr marL="342900" indent="-342900">
              <a:buFont typeface="+mj-lt"/>
              <a:buAutoNum type="arabicPeriod"/>
            </a:pPr>
            <a:r>
              <a:rPr lang="es-CO" sz="1800" dirty="0" smtClean="0"/>
              <a:t>Constitución </a:t>
            </a:r>
            <a:r>
              <a:rPr lang="es-CO" sz="1800" dirty="0"/>
              <a:t>Política, art. 125</a:t>
            </a:r>
          </a:p>
          <a:p>
            <a:pPr marL="342900" indent="-342900">
              <a:buFont typeface="+mj-lt"/>
              <a:buAutoNum type="arabicPeriod"/>
            </a:pPr>
            <a:r>
              <a:rPr lang="es-CO" sz="1800" dirty="0">
                <a:solidFill>
                  <a:schemeClr val="accent5"/>
                </a:solidFill>
              </a:rPr>
              <a:t>Ley 909 de 2004, Titulo VI, Capitulo I, art. 37 y siguientes.</a:t>
            </a:r>
          </a:p>
          <a:p>
            <a:pPr marL="342900" indent="-342900">
              <a:buFont typeface="+mj-lt"/>
              <a:buAutoNum type="arabicPeriod"/>
            </a:pPr>
            <a:r>
              <a:rPr lang="es-CO" sz="1800" dirty="0"/>
              <a:t>Decreto 1227 de 2005, art. 50 y </a:t>
            </a:r>
            <a:r>
              <a:rPr lang="es-CO" sz="1800" dirty="0" smtClean="0"/>
              <a:t>siguientes</a:t>
            </a:r>
          </a:p>
          <a:p>
            <a:pPr marL="342900" indent="-342900">
              <a:buFont typeface="+mj-lt"/>
              <a:buAutoNum type="arabicPeriod"/>
            </a:pPr>
            <a:r>
              <a:rPr lang="es-CO" sz="1800" dirty="0" smtClean="0"/>
              <a:t>Decreto 785 de 2005</a:t>
            </a:r>
            <a:r>
              <a:rPr lang="es-CO" sz="1800" dirty="0"/>
              <a:t>, art. 34 y </a:t>
            </a:r>
            <a:r>
              <a:rPr lang="es-CO" sz="1800" dirty="0" smtClean="0"/>
              <a:t>siguientes</a:t>
            </a:r>
            <a:endParaRPr lang="es-CO" sz="1800" dirty="0"/>
          </a:p>
          <a:p>
            <a:pPr marL="342900" indent="-342900">
              <a:buFont typeface="+mj-lt"/>
              <a:buAutoNum type="arabicPeriod"/>
            </a:pPr>
            <a:r>
              <a:rPr lang="es-CO" sz="1800" dirty="0" smtClean="0">
                <a:solidFill>
                  <a:schemeClr val="accent5"/>
                </a:solidFill>
              </a:rPr>
              <a:t>Decreto </a:t>
            </a:r>
            <a:r>
              <a:rPr lang="es-CO" sz="1800" dirty="0">
                <a:solidFill>
                  <a:schemeClr val="accent5"/>
                </a:solidFill>
              </a:rPr>
              <a:t>2539 de 2005. Competencias Generales Laborales. </a:t>
            </a:r>
          </a:p>
          <a:p>
            <a:pPr marL="342900" indent="-342900">
              <a:buFont typeface="+mj-lt"/>
              <a:buAutoNum type="arabicPeriod"/>
            </a:pPr>
            <a:r>
              <a:rPr lang="es-CO" sz="1800" dirty="0">
                <a:solidFill>
                  <a:schemeClr val="accent5"/>
                </a:solidFill>
              </a:rPr>
              <a:t>Decreto 1083 de 2015, art. 2.2.8.1.1. y siguientes</a:t>
            </a:r>
          </a:p>
          <a:p>
            <a:pPr marL="342900" indent="-342900">
              <a:buFont typeface="+mj-lt"/>
              <a:buAutoNum type="arabicPeriod"/>
            </a:pPr>
            <a:r>
              <a:rPr lang="es-CO" sz="1800" dirty="0">
                <a:solidFill>
                  <a:schemeClr val="accent5"/>
                </a:solidFill>
              </a:rPr>
              <a:t>Acuerdo 138 de 2010. Sistema Propio de EDL.</a:t>
            </a:r>
          </a:p>
          <a:p>
            <a:pPr marL="342900" indent="-342900">
              <a:buFont typeface="+mj-lt"/>
              <a:buAutoNum type="arabicPeriod"/>
            </a:pPr>
            <a:r>
              <a:rPr lang="es-CO" sz="1800" dirty="0">
                <a:solidFill>
                  <a:schemeClr val="accent5"/>
                </a:solidFill>
              </a:rPr>
              <a:t>Acuerdo  565 de 2016. Sistema Tipo de EDL.</a:t>
            </a:r>
          </a:p>
          <a:p>
            <a:pPr marL="342900" indent="-342900">
              <a:buFont typeface="+mj-lt"/>
              <a:buAutoNum type="arabicPeriod"/>
            </a:pPr>
            <a:r>
              <a:rPr lang="es-CO" altLang="es-CO" sz="1800" dirty="0" smtClean="0">
                <a:latin typeface="Arial" panose="020B0604020202020204" pitchFamily="34" charset="0"/>
                <a:cs typeface="Arial" panose="020B0604020202020204" pitchFamily="34" charset="0"/>
              </a:rPr>
              <a:t>Directrices CNSC.</a:t>
            </a:r>
          </a:p>
        </p:txBody>
      </p:sp>
      <p:sp>
        <p:nvSpPr>
          <p:cNvPr id="6" name="7 Marcador de contenido"/>
          <p:cNvSpPr>
            <a:spLocks noGrp="1"/>
          </p:cNvSpPr>
          <p:nvPr>
            <p:ph sz="quarter" idx="4294967295"/>
          </p:nvPr>
        </p:nvSpPr>
        <p:spPr>
          <a:xfrm>
            <a:off x="6110248" y="2483828"/>
            <a:ext cx="5255660" cy="3182033"/>
          </a:xfrm>
          <a:prstGeom prst="rect">
            <a:avLst/>
          </a:prstGeom>
        </p:spPr>
        <p:txBody>
          <a:bodyPr>
            <a:normAutofit/>
          </a:bodyPr>
          <a:lstStyle/>
          <a:p>
            <a:pPr>
              <a:buFont typeface="Arial" charset="0"/>
              <a:buNone/>
              <a:defRPr/>
            </a:pPr>
            <a:r>
              <a:rPr lang="es-CO" sz="2000" dirty="0" smtClean="0">
                <a:latin typeface="Arial" pitchFamily="34" charset="0"/>
                <a:cs typeface="Arial" pitchFamily="34" charset="0"/>
              </a:rPr>
              <a:t>1</a:t>
            </a:r>
            <a:r>
              <a:rPr lang="es-CO" sz="2000" dirty="0">
                <a:latin typeface="Arial" pitchFamily="34" charset="0"/>
                <a:cs typeface="Arial" pitchFamily="34" charset="0"/>
              </a:rPr>
              <a:t>. Verificación del cumplimiento </a:t>
            </a:r>
            <a:r>
              <a:rPr lang="es-CO" sz="2000" dirty="0" smtClean="0">
                <a:latin typeface="Arial" pitchFamily="34" charset="0"/>
                <a:cs typeface="Arial" pitchFamily="34" charset="0"/>
              </a:rPr>
              <a:t>de requerimientos </a:t>
            </a:r>
            <a:r>
              <a:rPr lang="es-CO" sz="2000" dirty="0">
                <a:latin typeface="Arial" pitchFamily="34" charset="0"/>
                <a:cs typeface="Arial" pitchFamily="34" charset="0"/>
              </a:rPr>
              <a:t>básicos.</a:t>
            </a:r>
          </a:p>
          <a:p>
            <a:pPr>
              <a:buFont typeface="Arial" charset="0"/>
              <a:buNone/>
              <a:defRPr/>
            </a:pPr>
            <a:r>
              <a:rPr lang="es-CO" sz="2000" dirty="0">
                <a:latin typeface="Arial" pitchFamily="34" charset="0"/>
                <a:cs typeface="Arial" pitchFamily="34" charset="0"/>
              </a:rPr>
              <a:t>2. Aseguramiento de la calidad de </a:t>
            </a:r>
            <a:r>
              <a:rPr lang="es-CO" sz="2000" dirty="0" smtClean="0">
                <a:latin typeface="Arial" pitchFamily="34" charset="0"/>
                <a:cs typeface="Arial" pitchFamily="34" charset="0"/>
              </a:rPr>
              <a:t>los bienes </a:t>
            </a:r>
            <a:r>
              <a:rPr lang="es-CO" sz="2000" dirty="0">
                <a:latin typeface="Arial" pitchFamily="34" charset="0"/>
                <a:cs typeface="Arial" pitchFamily="34" charset="0"/>
              </a:rPr>
              <a:t>y servicios suministrados.</a:t>
            </a:r>
          </a:p>
          <a:p>
            <a:pPr>
              <a:buFont typeface="Arial" charset="0"/>
              <a:buNone/>
              <a:defRPr/>
            </a:pPr>
            <a:r>
              <a:rPr lang="es-CO" sz="2000" dirty="0">
                <a:latin typeface="Arial" pitchFamily="34" charset="0"/>
                <a:cs typeface="Arial" pitchFamily="34" charset="0"/>
              </a:rPr>
              <a:t>3. Mejoramiento del desempeño de </a:t>
            </a:r>
            <a:r>
              <a:rPr lang="es-CO" sz="2000" dirty="0" smtClean="0">
                <a:latin typeface="Arial" pitchFamily="34" charset="0"/>
                <a:cs typeface="Arial" pitchFamily="34" charset="0"/>
              </a:rPr>
              <a:t>los empleados</a:t>
            </a:r>
            <a:r>
              <a:rPr lang="es-CO" sz="2000" dirty="0">
                <a:latin typeface="Arial" pitchFamily="34" charset="0"/>
                <a:cs typeface="Arial" pitchFamily="34" charset="0"/>
              </a:rPr>
              <a:t>.</a:t>
            </a:r>
          </a:p>
          <a:p>
            <a:pPr>
              <a:buFont typeface="Arial" charset="0"/>
              <a:buNone/>
              <a:defRPr/>
            </a:pPr>
            <a:r>
              <a:rPr lang="es-CO" sz="2000" dirty="0">
                <a:latin typeface="Arial" pitchFamily="34" charset="0"/>
                <a:cs typeface="Arial" pitchFamily="34" charset="0"/>
              </a:rPr>
              <a:t>4. Mejoramiento del </a:t>
            </a:r>
            <a:r>
              <a:rPr lang="es-CO" sz="2000" dirty="0" smtClean="0">
                <a:latin typeface="Arial" pitchFamily="34" charset="0"/>
                <a:cs typeface="Arial" pitchFamily="34" charset="0"/>
              </a:rPr>
              <a:t>desempeño institucional</a:t>
            </a:r>
            <a:r>
              <a:rPr lang="es-CO" sz="2000" dirty="0">
                <a:latin typeface="Arial" pitchFamily="34" charset="0"/>
                <a:cs typeface="Arial" pitchFamily="34" charset="0"/>
              </a:rPr>
              <a:t>.</a:t>
            </a:r>
          </a:p>
        </p:txBody>
      </p:sp>
      <p:sp>
        <p:nvSpPr>
          <p:cNvPr id="7" name="4 Marcador de texto"/>
          <p:cNvSpPr txBox="1">
            <a:spLocks/>
          </p:cNvSpPr>
          <p:nvPr/>
        </p:nvSpPr>
        <p:spPr>
          <a:xfrm>
            <a:off x="1399808" y="1646861"/>
            <a:ext cx="4040187" cy="35285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CO" altLang="es-CO" sz="2000" dirty="0" smtClean="0">
                <a:latin typeface="Arial" panose="020B0604020202020204" pitchFamily="34" charset="0"/>
                <a:cs typeface="Arial" panose="020B0604020202020204" pitchFamily="34" charset="0"/>
              </a:rPr>
              <a:t>1. </a:t>
            </a:r>
            <a:r>
              <a:rPr lang="es-CO" altLang="es-CO" sz="2000" b="1" dirty="0" smtClean="0">
                <a:solidFill>
                  <a:schemeClr val="accent1">
                    <a:lumMod val="75000"/>
                  </a:schemeClr>
                </a:solidFill>
                <a:latin typeface="Arial" panose="020B0604020202020204" pitchFamily="34" charset="0"/>
                <a:cs typeface="Arial" panose="020B0604020202020204" pitchFamily="34" charset="0"/>
              </a:rPr>
              <a:t>MANDATO LEGAL</a:t>
            </a:r>
            <a:r>
              <a:rPr lang="es-CO" altLang="es-CO" sz="2000" dirty="0" smtClean="0">
                <a:latin typeface="Arial" panose="020B0604020202020204" pitchFamily="34" charset="0"/>
                <a:cs typeface="Arial" panose="020B0604020202020204" pitchFamily="34" charset="0"/>
              </a:rPr>
              <a:t>:</a:t>
            </a:r>
          </a:p>
        </p:txBody>
      </p:sp>
      <p:sp>
        <p:nvSpPr>
          <p:cNvPr id="8" name="6 Marcador de texto"/>
          <p:cNvSpPr txBox="1">
            <a:spLocks/>
          </p:cNvSpPr>
          <p:nvPr/>
        </p:nvSpPr>
        <p:spPr>
          <a:xfrm>
            <a:off x="6281161" y="1644755"/>
            <a:ext cx="4939469" cy="43187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CO" altLang="es-CO" sz="2000" b="1" dirty="0" smtClean="0">
                <a:latin typeface="Arial" panose="020B0604020202020204" pitchFamily="34" charset="0"/>
                <a:cs typeface="Arial" panose="020B0604020202020204" pitchFamily="34" charset="0"/>
              </a:rPr>
              <a:t>2. </a:t>
            </a:r>
            <a:r>
              <a:rPr lang="es-CO" altLang="es-CO" sz="2000" b="1" dirty="0" smtClean="0">
                <a:solidFill>
                  <a:schemeClr val="accent1">
                    <a:lumMod val="75000"/>
                  </a:schemeClr>
                </a:solidFill>
                <a:latin typeface="Arial" panose="020B0604020202020204" pitchFamily="34" charset="0"/>
                <a:cs typeface="Arial" panose="020B0604020202020204" pitchFamily="34" charset="0"/>
              </a:rPr>
              <a:t>MEJORAMIENTO DE LA GESTIÓN:</a:t>
            </a:r>
          </a:p>
        </p:txBody>
      </p:sp>
    </p:spTree>
    <p:extLst>
      <p:ext uri="{BB962C8B-B14F-4D97-AF65-F5344CB8AC3E}">
        <p14:creationId xmlns:p14="http://schemas.microsoft.com/office/powerpoint/2010/main" val="974083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O" altLang="es-CO" sz="3200" b="1" dirty="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ARTICULO 42. USOS DE LA EVALUACIÓN EN EL NIVEL SATISFACTORIO.</a:t>
            </a:r>
            <a:endParaRPr lang="es-CO" sz="3200" dirty="0">
              <a:solidFill>
                <a:schemeClr val="accent1">
                  <a:lumMod val="75000"/>
                </a:schemeClr>
              </a:solidFill>
              <a:effectLst>
                <a:outerShdw blurRad="38100" dist="38100" dir="2700000" algn="tl">
                  <a:srgbClr val="000000">
                    <a:alpha val="43137"/>
                  </a:srgbClr>
                </a:outerShdw>
              </a:effectLst>
            </a:endParaRPr>
          </a:p>
        </p:txBody>
      </p:sp>
      <p:sp>
        <p:nvSpPr>
          <p:cNvPr id="4" name="Rectángulo 3"/>
          <p:cNvSpPr/>
          <p:nvPr/>
        </p:nvSpPr>
        <p:spPr>
          <a:xfrm>
            <a:off x="838200" y="1690688"/>
            <a:ext cx="10515600" cy="4401205"/>
          </a:xfrm>
          <a:prstGeom prst="rect">
            <a:avLst/>
          </a:prstGeom>
        </p:spPr>
        <p:txBody>
          <a:bodyPr wrap="square">
            <a:spAutoFit/>
          </a:bodyPr>
          <a:lstStyle/>
          <a:p>
            <a:pPr algn="just">
              <a:buFont typeface="Arial" panose="020B0604020202020204" pitchFamily="34" charset="0"/>
              <a:buNone/>
            </a:pPr>
            <a:r>
              <a:rPr lang="es-CO" altLang="es-CO" sz="2000" dirty="0" smtClean="0">
                <a:latin typeface="Arial" panose="020B0604020202020204" pitchFamily="34" charset="0"/>
                <a:cs typeface="Arial" panose="020B0604020202020204" pitchFamily="34" charset="0"/>
              </a:rPr>
              <a:t>La </a:t>
            </a:r>
            <a:r>
              <a:rPr lang="es-CO" altLang="es-CO" sz="2000" dirty="0">
                <a:latin typeface="Arial" panose="020B0604020202020204" pitchFamily="34" charset="0"/>
                <a:cs typeface="Arial" panose="020B0604020202020204" pitchFamily="34" charset="0"/>
              </a:rPr>
              <a:t>calificación obtenida en este nivel permite</a:t>
            </a:r>
            <a:r>
              <a:rPr lang="es-CO" altLang="es-CO" sz="2000" dirty="0" smtClean="0">
                <a:latin typeface="Arial" panose="020B0604020202020204" pitchFamily="34" charset="0"/>
                <a:cs typeface="Arial" panose="020B0604020202020204" pitchFamily="34" charset="0"/>
              </a:rPr>
              <a:t>:</a:t>
            </a:r>
          </a:p>
          <a:p>
            <a:pPr algn="just">
              <a:buFont typeface="Arial" panose="020B0604020202020204" pitchFamily="34" charset="0"/>
              <a:buNone/>
            </a:pPr>
            <a:endParaRPr lang="es-CO" altLang="es-CO" sz="2000" dirty="0">
              <a:latin typeface="Arial" panose="020B0604020202020204" pitchFamily="34" charset="0"/>
              <a:cs typeface="Arial" panose="020B0604020202020204" pitchFamily="34" charset="0"/>
            </a:endParaRPr>
          </a:p>
          <a:p>
            <a:pPr marL="457200" indent="-457200" algn="just">
              <a:buFont typeface="Arial" panose="020B0604020202020204" pitchFamily="34" charset="0"/>
              <a:buAutoNum type="arabicPeriod"/>
            </a:pPr>
            <a:r>
              <a:rPr lang="es-CO" altLang="es-CO" sz="2000" dirty="0" smtClean="0">
                <a:latin typeface="Arial" panose="020B0604020202020204" pitchFamily="34" charset="0"/>
                <a:cs typeface="Arial" panose="020B0604020202020204" pitchFamily="34" charset="0"/>
              </a:rPr>
              <a:t>adquirir </a:t>
            </a:r>
            <a:r>
              <a:rPr lang="es-CO" altLang="es-CO" sz="2000" dirty="0">
                <a:latin typeface="Arial" panose="020B0604020202020204" pitchFamily="34" charset="0"/>
                <a:cs typeface="Arial" panose="020B0604020202020204" pitchFamily="34" charset="0"/>
              </a:rPr>
              <a:t>los derechos de carrera administrativa cuando se trate de la evaluación en periodo de prueba</a:t>
            </a:r>
            <a:r>
              <a:rPr lang="es-CO" altLang="es-CO" sz="2000" dirty="0" smtClean="0">
                <a:latin typeface="Arial" panose="020B0604020202020204" pitchFamily="34" charset="0"/>
                <a:cs typeface="Arial" panose="020B0604020202020204" pitchFamily="34" charset="0"/>
              </a:rPr>
              <a:t>.</a:t>
            </a:r>
          </a:p>
          <a:p>
            <a:pPr algn="just"/>
            <a:endParaRPr lang="es-CO" altLang="es-CO" sz="2000" dirty="0">
              <a:latin typeface="Arial" panose="020B0604020202020204" pitchFamily="34" charset="0"/>
              <a:cs typeface="Arial" panose="020B0604020202020204" pitchFamily="34" charset="0"/>
            </a:endParaRPr>
          </a:p>
          <a:p>
            <a:pPr algn="just">
              <a:buFont typeface="Arial" panose="020B0604020202020204" pitchFamily="34" charset="0"/>
              <a:buNone/>
            </a:pPr>
            <a:r>
              <a:rPr lang="es-CO" altLang="es-CO" sz="2000" dirty="0">
                <a:latin typeface="Arial" panose="020B0604020202020204" pitchFamily="34" charset="0"/>
                <a:cs typeface="Arial" panose="020B0604020202020204" pitchFamily="34" charset="0"/>
              </a:rPr>
              <a:t>2. ascender en la carrera administrativa como resultado de la evaluación en periodo de prueba, cuando el empleado ostente derechos de carrera</a:t>
            </a:r>
            <a:r>
              <a:rPr lang="es-CO" altLang="es-CO" sz="2000" dirty="0" smtClean="0">
                <a:latin typeface="Arial" panose="020B0604020202020204" pitchFamily="34" charset="0"/>
                <a:cs typeface="Arial" panose="020B0604020202020204" pitchFamily="34" charset="0"/>
              </a:rPr>
              <a:t>.</a:t>
            </a:r>
          </a:p>
          <a:p>
            <a:pPr algn="just">
              <a:buFont typeface="Arial" panose="020B0604020202020204" pitchFamily="34" charset="0"/>
              <a:buNone/>
            </a:pPr>
            <a:endParaRPr lang="es-CO" altLang="es-CO" sz="2000" dirty="0">
              <a:latin typeface="Arial" panose="020B0604020202020204" pitchFamily="34" charset="0"/>
              <a:cs typeface="Arial" panose="020B0604020202020204" pitchFamily="34" charset="0"/>
            </a:endParaRPr>
          </a:p>
          <a:p>
            <a:pPr algn="just">
              <a:buFont typeface="Arial" panose="020B0604020202020204" pitchFamily="34" charset="0"/>
              <a:buNone/>
            </a:pPr>
            <a:r>
              <a:rPr lang="es-CO" altLang="es-CO" sz="2000" dirty="0">
                <a:latin typeface="Arial" panose="020B0604020202020204" pitchFamily="34" charset="0"/>
                <a:cs typeface="Arial" panose="020B0604020202020204" pitchFamily="34" charset="0"/>
              </a:rPr>
              <a:t>3. permanecer en servicio activo en la entidad</a:t>
            </a:r>
            <a:r>
              <a:rPr lang="es-CO" altLang="es-CO" sz="2000" dirty="0" smtClean="0">
                <a:latin typeface="Arial" panose="020B0604020202020204" pitchFamily="34" charset="0"/>
                <a:cs typeface="Arial" panose="020B0604020202020204" pitchFamily="34" charset="0"/>
              </a:rPr>
              <a:t>.</a:t>
            </a:r>
          </a:p>
          <a:p>
            <a:pPr algn="just">
              <a:buFont typeface="Arial" panose="020B0604020202020204" pitchFamily="34" charset="0"/>
              <a:buNone/>
            </a:pPr>
            <a:endParaRPr lang="es-CO" altLang="es-CO" sz="2000" dirty="0">
              <a:latin typeface="Arial" panose="020B0604020202020204" pitchFamily="34" charset="0"/>
              <a:cs typeface="Arial" panose="020B0604020202020204" pitchFamily="34" charset="0"/>
            </a:endParaRPr>
          </a:p>
          <a:p>
            <a:pPr algn="just">
              <a:buFont typeface="Arial" panose="020B0604020202020204" pitchFamily="34" charset="0"/>
              <a:buNone/>
            </a:pPr>
            <a:r>
              <a:rPr lang="es-CO" altLang="es-CO" sz="2000" dirty="0">
                <a:latin typeface="Arial" panose="020B0604020202020204" pitchFamily="34" charset="0"/>
                <a:cs typeface="Arial" panose="020B0604020202020204" pitchFamily="34" charset="0"/>
              </a:rPr>
              <a:t>4. acceder a encargo, a discrecionalidad del nominador, cumpliendo con los demás requisitos establecidos en el articulo 24 de la Ley 909 de 2004, en el evento que no exista en la planta de personal servidor con derecho preferencial a ser encargado en este caso el encargo no es un derecho preferencial sino una forma de provisión de empleos de carrera</a:t>
            </a:r>
          </a:p>
        </p:txBody>
      </p:sp>
    </p:spTree>
    <p:extLst>
      <p:ext uri="{BB962C8B-B14F-4D97-AF65-F5344CB8AC3E}">
        <p14:creationId xmlns:p14="http://schemas.microsoft.com/office/powerpoint/2010/main" val="403008346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O" altLang="es-CO" sz="3200" b="1" dirty="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ARTICULO 42. USOS DE LA EVALUACIÓN EN EL NIVEL SATISFACTORIO.</a:t>
            </a:r>
            <a:endParaRPr lang="es-CO" sz="3200" dirty="0">
              <a:solidFill>
                <a:schemeClr val="accent1">
                  <a:lumMod val="75000"/>
                </a:schemeClr>
              </a:solidFill>
              <a:effectLst>
                <a:outerShdw blurRad="38100" dist="38100" dir="2700000" algn="tl">
                  <a:srgbClr val="000000">
                    <a:alpha val="43137"/>
                  </a:srgbClr>
                </a:outerShdw>
              </a:effectLst>
            </a:endParaRPr>
          </a:p>
        </p:txBody>
      </p:sp>
      <p:sp>
        <p:nvSpPr>
          <p:cNvPr id="4" name="2 Marcador de contenido"/>
          <p:cNvSpPr>
            <a:spLocks noGrp="1"/>
          </p:cNvSpPr>
          <p:nvPr>
            <p:ph idx="1"/>
          </p:nvPr>
        </p:nvSpPr>
        <p:spPr/>
        <p:txBody>
          <a:bodyPr>
            <a:normAutofit/>
          </a:bodyPr>
          <a:lstStyle/>
          <a:p>
            <a:pPr algn="just">
              <a:buFont typeface="Arial" panose="020B0604020202020204" pitchFamily="34" charset="0"/>
              <a:buNone/>
            </a:pPr>
            <a:r>
              <a:rPr lang="es-CO" altLang="es-CO" sz="2400" dirty="0" smtClean="0">
                <a:latin typeface="Arial" panose="020B0604020202020204" pitchFamily="34" charset="0"/>
                <a:cs typeface="Arial" panose="020B0604020202020204" pitchFamily="34" charset="0"/>
              </a:rPr>
              <a:t>La calificación obtenida en este nivel permite:</a:t>
            </a:r>
          </a:p>
          <a:p>
            <a:pPr algn="just">
              <a:buFont typeface="Arial" panose="020B0604020202020204" pitchFamily="34" charset="0"/>
              <a:buNone/>
            </a:pPr>
            <a:r>
              <a:rPr lang="es-CO" altLang="es-CO" sz="2400" dirty="0" smtClean="0">
                <a:latin typeface="Arial" panose="020B0604020202020204" pitchFamily="34" charset="0"/>
                <a:cs typeface="Arial" panose="020B0604020202020204" pitchFamily="34" charset="0"/>
              </a:rPr>
              <a:t>1. adquirir los derechos de carrera administrativa cuando se trate de la evaluación en periodo de prueba.</a:t>
            </a:r>
          </a:p>
          <a:p>
            <a:pPr algn="just">
              <a:buFont typeface="Arial" panose="020B0604020202020204" pitchFamily="34" charset="0"/>
              <a:buNone/>
            </a:pPr>
            <a:r>
              <a:rPr lang="es-CO" altLang="es-CO" sz="2400" dirty="0" smtClean="0">
                <a:latin typeface="Arial" panose="020B0604020202020204" pitchFamily="34" charset="0"/>
                <a:cs typeface="Arial" panose="020B0604020202020204" pitchFamily="34" charset="0"/>
              </a:rPr>
              <a:t>2. ascender en la carrera administrativa como resultado de la evaluación en periodo de prueba, cuando el empleado ostente derechos de carrera.</a:t>
            </a:r>
          </a:p>
          <a:p>
            <a:pPr algn="just">
              <a:buFont typeface="Arial" panose="020B0604020202020204" pitchFamily="34" charset="0"/>
              <a:buNone/>
            </a:pPr>
            <a:r>
              <a:rPr lang="es-CO" altLang="es-CO" sz="2400" dirty="0" smtClean="0">
                <a:latin typeface="Arial" panose="020B0604020202020204" pitchFamily="34" charset="0"/>
                <a:cs typeface="Arial" panose="020B0604020202020204" pitchFamily="34" charset="0"/>
              </a:rPr>
              <a:t>3. permanecer en servicio activo en la entidad.</a:t>
            </a:r>
          </a:p>
          <a:p>
            <a:pPr algn="just">
              <a:buFont typeface="Arial" panose="020B0604020202020204" pitchFamily="34" charset="0"/>
              <a:buNone/>
            </a:pPr>
            <a:r>
              <a:rPr lang="es-CO" altLang="es-CO" sz="2400" dirty="0" smtClean="0">
                <a:latin typeface="Arial" panose="020B0604020202020204" pitchFamily="34" charset="0"/>
                <a:cs typeface="Arial" panose="020B0604020202020204" pitchFamily="34" charset="0"/>
              </a:rPr>
              <a:t>4. acceder a encargo, a discrecionalidad del nominador, cumpliendo con los demás requisitos establecidos en el articulo 24 de la Ley 909 de 2004, en el evento que no exista en la planta de personal servidor con derecho preferencial a ser encargado en este caso el encargo no es un derecho preferencial sino una forma de provisión de empleos de carrera</a:t>
            </a:r>
          </a:p>
        </p:txBody>
      </p:sp>
    </p:spTree>
    <p:extLst>
      <p:ext uri="{BB962C8B-B14F-4D97-AF65-F5344CB8AC3E}">
        <p14:creationId xmlns:p14="http://schemas.microsoft.com/office/powerpoint/2010/main" val="359118887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325563"/>
          </a:xfrm>
        </p:spPr>
        <p:txBody>
          <a:bodyPr>
            <a:normAutofit/>
          </a:bodyPr>
          <a:lstStyle/>
          <a:p>
            <a:pPr algn="ctr"/>
            <a:r>
              <a:rPr lang="es-CO" altLang="es-CO" sz="2800" b="1" dirty="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ARTICULO 43.USOS COMPLEMENTARIOS DE LA EVALUACIÓN DEL DESEMPEÑO LABORAL.</a:t>
            </a:r>
            <a:endParaRPr lang="es-CO" sz="2800" b="1" dirty="0">
              <a:solidFill>
                <a:schemeClr val="accent1">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p:txBody>
          <a:bodyPr>
            <a:normAutofit fontScale="70000" lnSpcReduction="20000"/>
          </a:bodyPr>
          <a:lstStyle/>
          <a:p>
            <a:pPr algn="just">
              <a:buNone/>
            </a:pPr>
            <a:r>
              <a:rPr lang="es-CO" altLang="es-CO" dirty="0" smtClean="0">
                <a:latin typeface="Arial" panose="020B0604020202020204" pitchFamily="34" charset="0"/>
                <a:cs typeface="Arial" panose="020B0604020202020204" pitchFamily="34" charset="0"/>
              </a:rPr>
              <a:t>    Además </a:t>
            </a:r>
            <a:r>
              <a:rPr lang="es-CO" altLang="es-CO" dirty="0">
                <a:latin typeface="Arial" panose="020B0604020202020204" pitchFamily="34" charset="0"/>
                <a:cs typeface="Arial" panose="020B0604020202020204" pitchFamily="34" charset="0"/>
              </a:rPr>
              <a:t>de los usos anteriormente señalados los resultados obtenidos en la calificación definitiva de la evaluación del desempeño laboral de los empleados, deberán ser tenidos en cuenta por las entidades a las que les rige el presente acuerdo, para</a:t>
            </a:r>
            <a:r>
              <a:rPr lang="es-CO" altLang="es-CO" dirty="0" smtClean="0">
                <a:latin typeface="Arial" panose="020B0604020202020204" pitchFamily="34" charset="0"/>
                <a:cs typeface="Arial" panose="020B0604020202020204" pitchFamily="34" charset="0"/>
              </a:rPr>
              <a:t>:</a:t>
            </a:r>
          </a:p>
          <a:p>
            <a:pPr algn="just">
              <a:buNone/>
            </a:pPr>
            <a:endParaRPr lang="es-CO" altLang="es-CO" dirty="0">
              <a:latin typeface="Arial" panose="020B0604020202020204" pitchFamily="34" charset="0"/>
              <a:cs typeface="Arial" panose="020B0604020202020204" pitchFamily="34" charset="0"/>
            </a:endParaRPr>
          </a:p>
          <a:p>
            <a:pPr marL="514350" indent="-514350" algn="just">
              <a:buAutoNum type="arabicPeriod"/>
            </a:pPr>
            <a:r>
              <a:rPr lang="es-CO" altLang="es-CO" dirty="0">
                <a:latin typeface="Arial" panose="020B0604020202020204" pitchFamily="34" charset="0"/>
                <a:cs typeface="Arial" panose="020B0604020202020204" pitchFamily="34" charset="0"/>
              </a:rPr>
              <a:t>R</a:t>
            </a:r>
            <a:r>
              <a:rPr lang="es-CO" altLang="es-CO" dirty="0" smtClean="0">
                <a:latin typeface="Arial" panose="020B0604020202020204" pitchFamily="34" charset="0"/>
                <a:cs typeface="Arial" panose="020B0604020202020204" pitchFamily="34" charset="0"/>
              </a:rPr>
              <a:t>evisar </a:t>
            </a:r>
            <a:r>
              <a:rPr lang="es-CO" altLang="es-CO" dirty="0">
                <a:latin typeface="Arial" panose="020B0604020202020204" pitchFamily="34" charset="0"/>
                <a:cs typeface="Arial" panose="020B0604020202020204" pitchFamily="34" charset="0"/>
              </a:rPr>
              <a:t>ajustar o modificar los manuales específicos de funciones y de </a:t>
            </a:r>
            <a:r>
              <a:rPr lang="es-CO" altLang="es-CO" dirty="0" smtClean="0">
                <a:latin typeface="Arial" panose="020B0604020202020204" pitchFamily="34" charset="0"/>
                <a:cs typeface="Arial" panose="020B0604020202020204" pitchFamily="34" charset="0"/>
              </a:rPr>
              <a:t>       competencias </a:t>
            </a:r>
            <a:r>
              <a:rPr lang="es-CO" altLang="es-CO" dirty="0">
                <a:latin typeface="Arial" panose="020B0604020202020204" pitchFamily="34" charset="0"/>
                <a:cs typeface="Arial" panose="020B0604020202020204" pitchFamily="34" charset="0"/>
              </a:rPr>
              <a:t>laborales.</a:t>
            </a:r>
          </a:p>
          <a:p>
            <a:pPr algn="just">
              <a:buNone/>
            </a:pPr>
            <a:r>
              <a:rPr lang="es-CO" altLang="es-CO" dirty="0">
                <a:latin typeface="Arial" panose="020B0604020202020204" pitchFamily="34" charset="0"/>
                <a:cs typeface="Arial" panose="020B0604020202020204" pitchFamily="34" charset="0"/>
              </a:rPr>
              <a:t>2. </a:t>
            </a:r>
            <a:r>
              <a:rPr lang="es-CO" altLang="es-CO" dirty="0" smtClean="0">
                <a:latin typeface="Arial" panose="020B0604020202020204" pitchFamily="34" charset="0"/>
                <a:cs typeface="Arial" panose="020B0604020202020204" pitchFamily="34" charset="0"/>
              </a:rPr>
              <a:t>   Validar </a:t>
            </a:r>
            <a:r>
              <a:rPr lang="es-CO" altLang="es-CO" dirty="0">
                <a:latin typeface="Arial" panose="020B0604020202020204" pitchFamily="34" charset="0"/>
                <a:cs typeface="Arial" panose="020B0604020202020204" pitchFamily="34" charset="0"/>
              </a:rPr>
              <a:t>los procesos de selección del personal</a:t>
            </a:r>
          </a:p>
          <a:p>
            <a:pPr algn="just">
              <a:buNone/>
            </a:pPr>
            <a:r>
              <a:rPr lang="es-CO" altLang="es-CO" dirty="0">
                <a:latin typeface="Arial" panose="020B0604020202020204" pitchFamily="34" charset="0"/>
                <a:cs typeface="Arial" panose="020B0604020202020204" pitchFamily="34" charset="0"/>
              </a:rPr>
              <a:t>3. </a:t>
            </a:r>
            <a:r>
              <a:rPr lang="es-CO" altLang="es-CO" dirty="0" smtClean="0">
                <a:latin typeface="Arial" panose="020B0604020202020204" pitchFamily="34" charset="0"/>
                <a:cs typeface="Arial" panose="020B0604020202020204" pitchFamily="34" charset="0"/>
              </a:rPr>
              <a:t>   Planificar </a:t>
            </a:r>
            <a:r>
              <a:rPr lang="es-CO" altLang="es-CO" dirty="0">
                <a:latin typeface="Arial" panose="020B0604020202020204" pitchFamily="34" charset="0"/>
                <a:cs typeface="Arial" panose="020B0604020202020204" pitchFamily="34" charset="0"/>
              </a:rPr>
              <a:t>la capacitación y la formación de los empleados de carrera.</a:t>
            </a:r>
          </a:p>
          <a:p>
            <a:pPr algn="just">
              <a:buNone/>
            </a:pPr>
            <a:r>
              <a:rPr lang="es-CO" altLang="es-CO" dirty="0">
                <a:latin typeface="Arial" panose="020B0604020202020204" pitchFamily="34" charset="0"/>
                <a:cs typeface="Arial" panose="020B0604020202020204" pitchFamily="34" charset="0"/>
              </a:rPr>
              <a:t>4</a:t>
            </a:r>
            <a:r>
              <a:rPr lang="es-CO" altLang="es-CO" dirty="0" smtClean="0">
                <a:latin typeface="Arial" panose="020B0604020202020204" pitchFamily="34" charset="0"/>
                <a:cs typeface="Arial" panose="020B0604020202020204" pitchFamily="34" charset="0"/>
              </a:rPr>
              <a:t>.    Adoptar </a:t>
            </a:r>
            <a:r>
              <a:rPr lang="es-CO" altLang="es-CO" dirty="0">
                <a:latin typeface="Arial" panose="020B0604020202020204" pitchFamily="34" charset="0"/>
                <a:cs typeface="Arial" panose="020B0604020202020204" pitchFamily="34" charset="0"/>
              </a:rPr>
              <a:t>planes y programas de bienestar e incentivos.</a:t>
            </a:r>
          </a:p>
          <a:p>
            <a:pPr marL="514350" indent="-514350" algn="just">
              <a:buAutoNum type="arabicPeriod" startAt="5"/>
            </a:pPr>
            <a:r>
              <a:rPr lang="es-CO" altLang="es-CO" dirty="0">
                <a:latin typeface="Arial" panose="020B0604020202020204" pitchFamily="34" charset="0"/>
                <a:cs typeface="Arial" panose="020B0604020202020204" pitchFamily="34" charset="0"/>
              </a:rPr>
              <a:t>S</a:t>
            </a:r>
            <a:r>
              <a:rPr lang="es-CO" altLang="es-CO" dirty="0" smtClean="0">
                <a:latin typeface="Arial" panose="020B0604020202020204" pitchFamily="34" charset="0"/>
                <a:cs typeface="Arial" panose="020B0604020202020204" pitchFamily="34" charset="0"/>
              </a:rPr>
              <a:t>eleccionar </a:t>
            </a:r>
            <a:r>
              <a:rPr lang="es-CO" altLang="es-CO" dirty="0">
                <a:latin typeface="Arial" panose="020B0604020202020204" pitchFamily="34" charset="0"/>
                <a:cs typeface="Arial" panose="020B0604020202020204" pitchFamily="34" charset="0"/>
              </a:rPr>
              <a:t>a los mejores empleados por nivel jerárquico y al mejor de la </a:t>
            </a:r>
            <a:r>
              <a:rPr lang="es-CO" altLang="es-CO" dirty="0" smtClean="0">
                <a:latin typeface="Arial" panose="020B0604020202020204" pitchFamily="34" charset="0"/>
                <a:cs typeface="Arial" panose="020B0604020202020204" pitchFamily="34" charset="0"/>
              </a:rPr>
              <a:t>entidad</a:t>
            </a:r>
            <a:r>
              <a:rPr lang="es-CO" altLang="es-CO" dirty="0">
                <a:latin typeface="Arial" panose="020B0604020202020204" pitchFamily="34" charset="0"/>
                <a:cs typeface="Arial" panose="020B0604020202020204" pitchFamily="34" charset="0"/>
              </a:rPr>
              <a:t>, con el fin  de asignar los incentivos adoptados en el plan anual de incentivos </a:t>
            </a:r>
            <a:r>
              <a:rPr lang="es-CO" altLang="es-CO" dirty="0" smtClean="0">
                <a:latin typeface="Arial" panose="020B0604020202020204" pitchFamily="34" charset="0"/>
                <a:cs typeface="Arial" panose="020B0604020202020204" pitchFamily="34" charset="0"/>
              </a:rPr>
              <a:t>y        estímulos</a:t>
            </a:r>
            <a:r>
              <a:rPr lang="es-CO" altLang="es-CO" dirty="0">
                <a:latin typeface="Arial" panose="020B0604020202020204" pitchFamily="34" charset="0"/>
                <a:cs typeface="Arial" panose="020B0604020202020204" pitchFamily="34" charset="0"/>
              </a:rPr>
              <a:t>, de acuerdo con el procedimiento establecido para tal fin.</a:t>
            </a:r>
          </a:p>
          <a:p>
            <a:pPr marL="514350" indent="-514350" algn="just">
              <a:buAutoNum type="arabicPeriod" startAt="6"/>
            </a:pPr>
            <a:r>
              <a:rPr lang="es-CO" altLang="es-CO" dirty="0">
                <a:latin typeface="Arial" panose="020B0604020202020204" pitchFamily="34" charset="0"/>
                <a:cs typeface="Arial" panose="020B0604020202020204" pitchFamily="34" charset="0"/>
              </a:rPr>
              <a:t>D</a:t>
            </a:r>
            <a:r>
              <a:rPr lang="es-CO" altLang="es-CO" dirty="0" smtClean="0">
                <a:latin typeface="Arial" panose="020B0604020202020204" pitchFamily="34" charset="0"/>
                <a:cs typeface="Arial" panose="020B0604020202020204" pitchFamily="34" charset="0"/>
              </a:rPr>
              <a:t>iseñar </a:t>
            </a:r>
            <a:r>
              <a:rPr lang="es-CO" altLang="es-CO" dirty="0">
                <a:latin typeface="Arial" panose="020B0604020202020204" pitchFamily="34" charset="0"/>
                <a:cs typeface="Arial" panose="020B0604020202020204" pitchFamily="34" charset="0"/>
              </a:rPr>
              <a:t>o reorientar planes, programas y proyectos del área, dependencia y/o de </a:t>
            </a:r>
            <a:r>
              <a:rPr lang="es-CO" altLang="es-CO" dirty="0" smtClean="0">
                <a:latin typeface="Arial" panose="020B0604020202020204" pitchFamily="34" charset="0"/>
                <a:cs typeface="Arial" panose="020B0604020202020204" pitchFamily="34" charset="0"/>
              </a:rPr>
              <a:t>la</a:t>
            </a:r>
          </a:p>
          <a:p>
            <a:pPr marL="0" indent="0" algn="just">
              <a:buNone/>
            </a:pPr>
            <a:r>
              <a:rPr lang="es-CO" altLang="es-CO" dirty="0">
                <a:latin typeface="Arial" panose="020B0604020202020204" pitchFamily="34" charset="0"/>
                <a:cs typeface="Arial" panose="020B0604020202020204" pitchFamily="34" charset="0"/>
              </a:rPr>
              <a:t> </a:t>
            </a:r>
            <a:r>
              <a:rPr lang="es-CO" altLang="es-CO" dirty="0" smtClean="0">
                <a:latin typeface="Arial" panose="020B0604020202020204" pitchFamily="34" charset="0"/>
                <a:cs typeface="Arial" panose="020B0604020202020204" pitchFamily="34" charset="0"/>
              </a:rPr>
              <a:t>      entidad</a:t>
            </a:r>
            <a:r>
              <a:rPr lang="es-CO" altLang="es-CO" dirty="0">
                <a:latin typeface="Arial" panose="020B0604020202020204" pitchFamily="34" charset="0"/>
                <a:cs typeface="Arial" panose="020B0604020202020204" pitchFamily="34" charset="0"/>
              </a:rPr>
              <a:t>.</a:t>
            </a:r>
          </a:p>
          <a:p>
            <a:endParaRPr lang="es-CO" dirty="0"/>
          </a:p>
        </p:txBody>
      </p:sp>
    </p:spTree>
    <p:extLst>
      <p:ext uri="{BB962C8B-B14F-4D97-AF65-F5344CB8AC3E}">
        <p14:creationId xmlns:p14="http://schemas.microsoft.com/office/powerpoint/2010/main" val="403150872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325563"/>
          </a:xfrm>
        </p:spPr>
        <p:txBody>
          <a:bodyPr>
            <a:normAutofit/>
          </a:bodyPr>
          <a:lstStyle/>
          <a:p>
            <a:pPr algn="ctr"/>
            <a:r>
              <a:rPr lang="es-CO" altLang="es-CO" sz="3200" b="1" dirty="0">
                <a:solidFill>
                  <a:schemeClr val="accent1">
                    <a:lumMod val="7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ARTICULO 44. CONSECUENCIAS DE LA EVALUACIÓN EN EL NIVEL NO SATISFACTORIO.</a:t>
            </a:r>
            <a:endParaRPr lang="es-CO" sz="3200" dirty="0">
              <a:solidFill>
                <a:schemeClr val="accent1">
                  <a:lumMod val="75000"/>
                </a:schemeClr>
              </a:solidFill>
              <a:effectLst>
                <a:outerShdw blurRad="38100" dist="38100" dir="2700000" algn="tl">
                  <a:srgbClr val="000000">
                    <a:alpha val="43137"/>
                  </a:srgbClr>
                </a:outerShdw>
              </a:effectLst>
            </a:endParaRPr>
          </a:p>
        </p:txBody>
      </p:sp>
      <p:sp>
        <p:nvSpPr>
          <p:cNvPr id="3" name="Marcador de contenido 2"/>
          <p:cNvSpPr>
            <a:spLocks noGrp="1"/>
          </p:cNvSpPr>
          <p:nvPr>
            <p:ph idx="1"/>
          </p:nvPr>
        </p:nvSpPr>
        <p:spPr/>
        <p:txBody>
          <a:bodyPr>
            <a:normAutofit fontScale="92500"/>
          </a:bodyPr>
          <a:lstStyle/>
          <a:p>
            <a:pPr algn="just">
              <a:buNone/>
            </a:pPr>
            <a:r>
              <a:rPr lang="es-CO" altLang="es-CO" dirty="0" smtClean="0">
                <a:latin typeface="Arial" panose="020B0604020202020204" pitchFamily="34" charset="0"/>
                <a:cs typeface="Arial" panose="020B0604020202020204" pitchFamily="34" charset="0"/>
              </a:rPr>
              <a:t>La </a:t>
            </a:r>
            <a:r>
              <a:rPr lang="es-CO" altLang="es-CO" dirty="0">
                <a:latin typeface="Arial" panose="020B0604020202020204" pitchFamily="34" charset="0"/>
                <a:cs typeface="Arial" panose="020B0604020202020204" pitchFamily="34" charset="0"/>
              </a:rPr>
              <a:t>evaluación definitiva y en firme no satisfactoria trae como consecuencias:</a:t>
            </a:r>
          </a:p>
          <a:p>
            <a:pPr algn="just">
              <a:buNone/>
            </a:pPr>
            <a:r>
              <a:rPr lang="es-CO" altLang="es-CO" dirty="0">
                <a:latin typeface="Arial" panose="020B0604020202020204" pitchFamily="34" charset="0"/>
                <a:cs typeface="Arial" panose="020B0604020202020204" pitchFamily="34" charset="0"/>
              </a:rPr>
              <a:t>1. </a:t>
            </a:r>
            <a:r>
              <a:rPr lang="es-CO" altLang="es-CO" dirty="0" smtClean="0">
                <a:latin typeface="Arial" panose="020B0604020202020204" pitchFamily="34" charset="0"/>
                <a:cs typeface="Arial" panose="020B0604020202020204" pitchFamily="34" charset="0"/>
              </a:rPr>
              <a:t>El </a:t>
            </a:r>
            <a:r>
              <a:rPr lang="es-CO" altLang="es-CO" dirty="0">
                <a:latin typeface="Arial" panose="020B0604020202020204" pitchFamily="34" charset="0"/>
                <a:cs typeface="Arial" panose="020B0604020202020204" pitchFamily="34" charset="0"/>
              </a:rPr>
              <a:t>retiro del servicio.</a:t>
            </a:r>
          </a:p>
          <a:p>
            <a:pPr algn="just">
              <a:buNone/>
            </a:pPr>
            <a:r>
              <a:rPr lang="es-CO" altLang="es-CO" dirty="0">
                <a:latin typeface="Arial" panose="020B0604020202020204" pitchFamily="34" charset="0"/>
                <a:cs typeface="Arial" panose="020B0604020202020204" pitchFamily="34" charset="0"/>
              </a:rPr>
              <a:t>2. </a:t>
            </a:r>
            <a:r>
              <a:rPr lang="es-CO" altLang="es-CO" dirty="0" smtClean="0">
                <a:latin typeface="Arial" panose="020B0604020202020204" pitchFamily="34" charset="0"/>
                <a:cs typeface="Arial" panose="020B0604020202020204" pitchFamily="34" charset="0"/>
              </a:rPr>
              <a:t>La </a:t>
            </a:r>
            <a:r>
              <a:rPr lang="es-CO" altLang="es-CO" dirty="0">
                <a:latin typeface="Arial" panose="020B0604020202020204" pitchFamily="34" charset="0"/>
                <a:cs typeface="Arial" panose="020B0604020202020204" pitchFamily="34" charset="0"/>
              </a:rPr>
              <a:t>separación y perdida de los derechos de carrera administrativa.</a:t>
            </a:r>
          </a:p>
          <a:p>
            <a:pPr algn="just">
              <a:buNone/>
            </a:pPr>
            <a:r>
              <a:rPr lang="es-CO" altLang="es-CO" dirty="0">
                <a:latin typeface="Arial" panose="020B0604020202020204" pitchFamily="34" charset="0"/>
                <a:cs typeface="Arial" panose="020B0604020202020204" pitchFamily="34" charset="0"/>
              </a:rPr>
              <a:t>3. </a:t>
            </a:r>
            <a:r>
              <a:rPr lang="es-CO" altLang="es-CO" dirty="0" smtClean="0">
                <a:latin typeface="Arial" panose="020B0604020202020204" pitchFamily="34" charset="0"/>
                <a:cs typeface="Arial" panose="020B0604020202020204" pitchFamily="34" charset="0"/>
              </a:rPr>
              <a:t>Regresar </a:t>
            </a:r>
            <a:r>
              <a:rPr lang="es-CO" altLang="es-CO" dirty="0">
                <a:latin typeface="Arial" panose="020B0604020202020204" pitchFamily="34" charset="0"/>
                <a:cs typeface="Arial" panose="020B0604020202020204" pitchFamily="34" charset="0"/>
              </a:rPr>
              <a:t>al empleo del cual ostenta derechos de carrera, si el empleado sujeto de evaluación, se encuentra desempeñando por encargo de otro empleo.</a:t>
            </a:r>
          </a:p>
          <a:p>
            <a:pPr algn="just">
              <a:buNone/>
            </a:pPr>
            <a:r>
              <a:rPr lang="es-CO" altLang="es-CO" dirty="0">
                <a:latin typeface="Arial" panose="020B0604020202020204" pitchFamily="34" charset="0"/>
                <a:cs typeface="Arial" panose="020B0604020202020204" pitchFamily="34" charset="0"/>
              </a:rPr>
              <a:t>4. </a:t>
            </a:r>
            <a:r>
              <a:rPr lang="es-CO" altLang="es-CO" dirty="0" smtClean="0">
                <a:latin typeface="Arial" panose="020B0604020202020204" pitchFamily="34" charset="0"/>
                <a:cs typeface="Arial" panose="020B0604020202020204" pitchFamily="34" charset="0"/>
              </a:rPr>
              <a:t>Regresar </a:t>
            </a:r>
            <a:r>
              <a:rPr lang="es-CO" altLang="es-CO" dirty="0">
                <a:latin typeface="Arial" panose="020B0604020202020204" pitchFamily="34" charset="0"/>
                <a:cs typeface="Arial" panose="020B0604020202020204" pitchFamily="34" charset="0"/>
              </a:rPr>
              <a:t>al empleo del cual ostenta derechos de carrera, si el empleado sujeto de evaluación, se encuentra desempeñando periodo de prueba en otro empleo.</a:t>
            </a:r>
          </a:p>
          <a:p>
            <a:endParaRPr lang="es-CO" dirty="0"/>
          </a:p>
        </p:txBody>
      </p:sp>
    </p:spTree>
    <p:extLst>
      <p:ext uri="{BB962C8B-B14F-4D97-AF65-F5344CB8AC3E}">
        <p14:creationId xmlns:p14="http://schemas.microsoft.com/office/powerpoint/2010/main" val="913066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vert="horz" lIns="91440" tIns="45720" rIns="91440" bIns="45720" rtlCol="0" anchor="ctr">
            <a:normAutofit/>
          </a:bodyPr>
          <a:lstStyle/>
          <a:p>
            <a:pPr algn="ctr"/>
            <a:r>
              <a:rPr lang="es-CO" sz="3200"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HERRAMIENTAS PREVIAS PARA LA EVALUACION</a:t>
            </a:r>
            <a:endParaRPr lang="es-CO" sz="32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lstStyle/>
          <a:p>
            <a:pPr marL="514350" indent="-514350">
              <a:buFont typeface="+mj-lt"/>
              <a:buAutoNum type="arabicPeriod"/>
            </a:pPr>
            <a:endParaRPr lang="es-CO" dirty="0" smtClean="0"/>
          </a:p>
          <a:p>
            <a:pPr marL="514350" indent="-514350">
              <a:buFont typeface="+mj-lt"/>
              <a:buAutoNum type="arabicPeriod"/>
            </a:pPr>
            <a:r>
              <a:rPr lang="es-CO" dirty="0" smtClean="0"/>
              <a:t>Plan de Desarrollo (o de Acción) de la Entidad.</a:t>
            </a:r>
          </a:p>
          <a:p>
            <a:pPr marL="514350" indent="-514350">
              <a:buFont typeface="+mj-lt"/>
              <a:buAutoNum type="arabicPeriod"/>
            </a:pPr>
            <a:r>
              <a:rPr lang="es-CO" dirty="0" smtClean="0"/>
              <a:t>Plan de Acción, Programas y Proyectos.</a:t>
            </a:r>
          </a:p>
          <a:p>
            <a:pPr marL="514350" indent="-514350">
              <a:buFont typeface="+mj-lt"/>
              <a:buAutoNum type="arabicPeriod"/>
            </a:pPr>
            <a:r>
              <a:rPr lang="es-CO" dirty="0" smtClean="0"/>
              <a:t>Planes Operativos Anuales por Área o dependencia.</a:t>
            </a:r>
          </a:p>
          <a:p>
            <a:pPr marL="514350" indent="-514350">
              <a:buFont typeface="+mj-lt"/>
              <a:buAutoNum type="arabicPeriod"/>
            </a:pPr>
            <a:r>
              <a:rPr lang="es-CO" dirty="0" smtClean="0"/>
              <a:t>Manual Especifico de Funciones por Competencias Laborales, Ajustado y actualizado.</a:t>
            </a:r>
          </a:p>
          <a:p>
            <a:pPr marL="514350" indent="-514350">
              <a:buFont typeface="+mj-lt"/>
              <a:buAutoNum type="arabicPeriod"/>
            </a:pPr>
            <a:r>
              <a:rPr lang="es-CO" dirty="0" smtClean="0"/>
              <a:t>Plan Anual de Formación y Capacitación, actualizado.</a:t>
            </a:r>
          </a:p>
          <a:p>
            <a:pPr marL="514350" indent="-514350">
              <a:buFont typeface="+mj-lt"/>
              <a:buAutoNum type="arabicPeriod"/>
            </a:pPr>
            <a:r>
              <a:rPr lang="es-CO" dirty="0" smtClean="0"/>
              <a:t>Plan Anual de Bienestar Social e Incentivos, actualizado.</a:t>
            </a:r>
          </a:p>
          <a:p>
            <a:pPr marL="514350" indent="-514350">
              <a:buFont typeface="+mj-lt"/>
              <a:buAutoNum type="arabicPeriod"/>
            </a:pPr>
            <a:endParaRPr lang="es-CO" dirty="0"/>
          </a:p>
        </p:txBody>
      </p:sp>
    </p:spTree>
    <p:extLst>
      <p:ext uri="{BB962C8B-B14F-4D97-AF65-F5344CB8AC3E}">
        <p14:creationId xmlns:p14="http://schemas.microsoft.com/office/powerpoint/2010/main" val="31842528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DEFINICIONES</a:t>
            </a:r>
            <a:r>
              <a:rPr lang="es-CO" b="1" dirty="0" smtClean="0">
                <a:solidFill>
                  <a:schemeClr val="accent4"/>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endParaRPr lang="es-CO" dirty="0">
              <a:solidFill>
                <a:schemeClr val="accent4"/>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a:bodyPr>
          <a:lstStyle/>
          <a:p>
            <a:pPr marL="0" indent="0" algn="just">
              <a:buNone/>
            </a:pPr>
            <a:endParaRPr lang="es-CO" dirty="0">
              <a:latin typeface="Arial" panose="020B0604020202020204" pitchFamily="34" charset="0"/>
              <a:cs typeface="Arial" panose="020B0604020202020204" pitchFamily="34" charset="0"/>
            </a:endParaRPr>
          </a:p>
          <a:p>
            <a:pPr marL="0" indent="0" algn="just">
              <a:buNone/>
            </a:pPr>
            <a:r>
              <a:rPr lang="es-CO" dirty="0" smtClean="0">
                <a:latin typeface="Arial" panose="020B0604020202020204" pitchFamily="34" charset="0"/>
                <a:cs typeface="Arial" panose="020B0604020202020204" pitchFamily="34" charset="0"/>
              </a:rPr>
              <a:t>Es </a:t>
            </a:r>
            <a:r>
              <a:rPr lang="es-CO" dirty="0">
                <a:latin typeface="Arial" panose="020B0604020202020204" pitchFamily="34" charset="0"/>
                <a:cs typeface="Arial" panose="020B0604020202020204" pitchFamily="34" charset="0"/>
              </a:rPr>
              <a:t>una herramienta de gestión que con base en juicios objetivos sobre la conducta, las competencias laborales y los aportes al cumplimiento de las metas institucionales de los empleados de carrera y en periodo de prueba en el desempeño de sus respectivos cargos, busca valorar el mérito como principio sobre el cual se fundamente su desarrollo y permanencia en el servicio.</a:t>
            </a:r>
          </a:p>
        </p:txBody>
      </p:sp>
    </p:spTree>
    <p:extLst>
      <p:ext uri="{BB962C8B-B14F-4D97-AF65-F5344CB8AC3E}">
        <p14:creationId xmlns:p14="http://schemas.microsoft.com/office/powerpoint/2010/main" val="19193684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vert="horz" lIns="91440" tIns="45720" rIns="91440" bIns="45720" rtlCol="0" anchor="ctr">
            <a:normAutofit/>
          </a:bodyPr>
          <a:lstStyle/>
          <a:p>
            <a:pPr algn="ctr"/>
            <a:r>
              <a:rPr lang="es-CO" sz="3200" b="1" dirty="0" smtClean="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EVALUACIÓN DEL DESEMPEÑO LABORAL </a:t>
            </a:r>
            <a:endParaRPr lang="es-CO" sz="3200" b="1" dirty="0">
              <a:solidFill>
                <a:srgbClr val="0070C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Autofit/>
          </a:bodyPr>
          <a:lstStyle/>
          <a:p>
            <a:pPr marL="0" indent="0" algn="just">
              <a:buNone/>
            </a:pPr>
            <a:r>
              <a:rPr lang="es-CO" sz="3500" dirty="0">
                <a:latin typeface="Arial" panose="020B0604020202020204" pitchFamily="34" charset="0"/>
                <a:cs typeface="Arial" panose="020B0604020202020204" pitchFamily="34" charset="0"/>
              </a:rPr>
              <a:t>La evaluación del desempeño laboral como herramienta de gestión, debe ejecutarse de acuerdo con los principios de cumplimiento, evaluación y promoción de lo público y los de igualdad, moralidad, eficacia, economía, celeridad, transparencia, imparcialidad, objetividad y mérito, que rigen la función pública, así como en las evidencias objetivas del desempeño del empleado público.</a:t>
            </a:r>
          </a:p>
          <a:p>
            <a:pPr marL="0" indent="0" algn="just">
              <a:buNone/>
            </a:pPr>
            <a:endParaRPr lang="es-CO" sz="3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927531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630</TotalTime>
  <Words>6314</Words>
  <Application>Microsoft Office PowerPoint</Application>
  <PresentationFormat>Panorámica</PresentationFormat>
  <Paragraphs>387</Paragraphs>
  <Slides>63</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63</vt:i4>
      </vt:variant>
    </vt:vector>
  </HeadingPairs>
  <TitlesOfParts>
    <vt:vector size="72" baseType="lpstr">
      <vt:lpstr>Arial</vt:lpstr>
      <vt:lpstr>Calibri</vt:lpstr>
      <vt:lpstr>Calibri Light</vt:lpstr>
      <vt:lpstr>Century Gothic</vt:lpstr>
      <vt:lpstr>Comic Sans MS</vt:lpstr>
      <vt:lpstr>Myriad Pro Cond</vt:lpstr>
      <vt:lpstr>Times New Roman</vt:lpstr>
      <vt:lpstr>Wingdings</vt:lpstr>
      <vt:lpstr>Tema de Office</vt:lpstr>
      <vt:lpstr>EVALUACION DEL DESEMPEÑO  LABORAL  </vt:lpstr>
      <vt:lpstr>EVALUACION DEL DESEMPEÑO LABORAL</vt:lpstr>
      <vt:lpstr>Presentación de PowerPoint</vt:lpstr>
      <vt:lpstr>¿CÓMO EVALUAR?</vt:lpstr>
      <vt:lpstr>¿POR QUÉ EVALUAR?</vt:lpstr>
      <vt:lpstr>CRITERIOS LEGALES Y POLÍTICAS DE MEJORAMIENTO DE LA CALIDAD DE LOS BIENES Y SERVICIOS</vt:lpstr>
      <vt:lpstr>HERRAMIENTAS PREVIAS PARA LA EVALUACION</vt:lpstr>
      <vt:lpstr>DEFINICIONES.</vt:lpstr>
      <vt:lpstr>EVALUACIÓN DEL DESEMPEÑO LABORAL </vt:lpstr>
      <vt:lpstr>EVALUACIÓN DEL DESEMPEÑO LABORAL</vt:lpstr>
      <vt:lpstr>PRINCIPIOS QUE ORIENTAN LA PERMANENCIA EN EL SERVICIO: </vt:lpstr>
      <vt:lpstr>FINALIDAD</vt:lpstr>
      <vt:lpstr>DEFINICIÓN DEL SISTEMA TIPO</vt:lpstr>
      <vt:lpstr>ÁMBITO DE APLICACIÓN</vt:lpstr>
      <vt:lpstr>ENTIDADES CON SISTEMAS DE CARRERA ESPECÍFICOS O ESPECIALES</vt:lpstr>
      <vt:lpstr>SUJETOS DE EVALUACIÓN. </vt:lpstr>
      <vt:lpstr>RESPONSABLES EN EL SISTEMA TIPO DE EVALUACIÓN DEL DESEMPEÑO LABORAL.</vt:lpstr>
      <vt:lpstr>COMISIÓN NACIONAL DEL SERVICIO CIVIL. </vt:lpstr>
      <vt:lpstr>JEFE DE LA ENTIDAD O NOMINADOR</vt:lpstr>
      <vt:lpstr>JEFE DE LA ENTIDAD O NOMINADOR</vt:lpstr>
      <vt:lpstr>JEFE DE LA ENTIDAD O NOMINADOR</vt:lpstr>
      <vt:lpstr>Presentación de PowerPoint</vt:lpstr>
      <vt:lpstr>JEFE DE LA OFICINA DE PLANEACIÓN O QUIEN HAGA SUS VECES.</vt:lpstr>
      <vt:lpstr>JEFE DE LA OFICINA DE CONTROL INTERNO O QUIEN HAGA SUS VECES. </vt:lpstr>
      <vt:lpstr>JEFE DE LA DE UNIDAD DE PERSONAL O QUIEN HAGA SUS VECES. </vt:lpstr>
      <vt:lpstr>COMISIÓN DE PERSONAL.</vt:lpstr>
      <vt:lpstr>COMISIÓN DE PERSONAL.</vt:lpstr>
      <vt:lpstr>COMISIÓN DE PERSONAL.</vt:lpstr>
      <vt:lpstr>EVALUADOS (EMPLEADOS SUJETOS DE EVALUACIÓN) </vt:lpstr>
      <vt:lpstr>EVALUADOS (EMPLEADOS SUJETOS DE EVALUACIÓN) </vt:lpstr>
      <vt:lpstr>Presentación de PowerPoint</vt:lpstr>
      <vt:lpstr>EVALUADORES (SUPERIOR O JEFE INMEDIATO DEL EVALUADO O COMISIÓN EVALUADORA, SEGÚN SEA EL CASO). </vt:lpstr>
      <vt:lpstr>Presentación de PowerPoint</vt:lpstr>
      <vt:lpstr>Presentación de PowerPoint</vt:lpstr>
      <vt:lpstr>EVALUADOR</vt:lpstr>
      <vt:lpstr>COMISIÓN EVALUADORA</vt:lpstr>
      <vt:lpstr>METAS INSTITUCIONALES</vt:lpstr>
      <vt:lpstr>SE ENTIENDE POR COMPETENCIA LABORAL</vt:lpstr>
      <vt:lpstr>COMPROMISOS LABORALES:</vt:lpstr>
      <vt:lpstr>COMPETENCIAS COMPORTAMENTALES:</vt:lpstr>
      <vt:lpstr>EVALUACIÓN DE GESTIÓN POR ÁREAS O DEPENDENCIAS:</vt:lpstr>
      <vt:lpstr>EVIDENCIAS</vt:lpstr>
      <vt:lpstr>CLASES DE EVIDENCIAS</vt:lpstr>
      <vt:lpstr>INCLUSION DE EVIDENCIAS</vt:lpstr>
      <vt:lpstr>PORTAFOLIO DE EVIDENCIAS</vt:lpstr>
      <vt:lpstr>Plan de mejoramiento individual </vt:lpstr>
      <vt:lpstr>Pasos a seguir </vt:lpstr>
      <vt:lpstr>Clases de Evaluación </vt:lpstr>
      <vt:lpstr>Presentación de PowerPoint</vt:lpstr>
      <vt:lpstr>La calificación definitiva de los empleados sujetos de la evaluación del desempeño laboral, se obtiene de la sumatoria de los porcentajes obtenidos   respecto de los compromisos laborales, el desarrollo de las competencias comportamentales y la evaluación de gestión por áreas o dependencias efectuada por la oficina de control interno o quien haga sus veces.    Debe tenerse en cuenta que los porcentajes son diferentes si se trata del periodo anual u ordinario, del periodo de prueba o de la evaluación extraordinaria, acorde con las siguientes tablas:</vt:lpstr>
      <vt:lpstr>Presentación de PowerPoint</vt:lpstr>
      <vt:lpstr>ESCALAS DE CALIFICACIÓN.</vt:lpstr>
      <vt:lpstr>COMPETENCIAS COMPORTAMENTALES. El evaluador asignará el valor que le corresponda de acuerdo al nivel de desarrollo de las competencias, con base en la siguiente escala:</vt:lpstr>
      <vt:lpstr>FORMATOS</vt:lpstr>
      <vt:lpstr>FORMATOS</vt:lpstr>
      <vt:lpstr>Presentación de PowerPoint</vt:lpstr>
      <vt:lpstr>EVALUACIÓN DE GESTIÓN POR ÁREAS O DEPENDENCIAS.</vt:lpstr>
      <vt:lpstr>USOS Y CONSECUENCIAS DE LA EVALUACIÓN DEL DESEMPEÑO LABORAL EN EL NIVEL SOBRESALIENTE</vt:lpstr>
      <vt:lpstr>Presentación de PowerPoint</vt:lpstr>
      <vt:lpstr>ARTICULO 42. USOS DE LA EVALUACIÓN EN EL NIVEL SATISFACTORIO.</vt:lpstr>
      <vt:lpstr>ARTICULO 42. USOS DE LA EVALUACIÓN EN EL NIVEL SATISFACTORIO.</vt:lpstr>
      <vt:lpstr>ARTICULO 43.USOS COMPLEMENTARIOS DE LA EVALUACIÓN DEL DESEMPEÑO LABORAL.</vt:lpstr>
      <vt:lpstr>ARTICULO 44. CONSECUENCIAS DE LA EVALUACIÓN EN EL NIVEL NO SATISFACTORIO.</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JOSE ALFREDO LOPEZ</dc:creator>
  <cp:lastModifiedBy>JOSE</cp:lastModifiedBy>
  <cp:revision>35</cp:revision>
  <dcterms:created xsi:type="dcterms:W3CDTF">2016-11-17T01:23:05Z</dcterms:created>
  <dcterms:modified xsi:type="dcterms:W3CDTF">2018-02-02T15:43:51Z</dcterms:modified>
</cp:coreProperties>
</file>